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6" r:id="rId1"/>
  </p:sldMasterIdLst>
  <p:notesMasterIdLst>
    <p:notesMasterId r:id="rId29"/>
  </p:notesMasterIdLst>
  <p:handoutMasterIdLst>
    <p:handoutMasterId r:id="rId30"/>
  </p:handoutMasterIdLst>
  <p:sldIdLst>
    <p:sldId id="266" r:id="rId2"/>
    <p:sldId id="664" r:id="rId3"/>
    <p:sldId id="666" r:id="rId4"/>
    <p:sldId id="665" r:id="rId5"/>
    <p:sldId id="667" r:id="rId6"/>
    <p:sldId id="668" r:id="rId7"/>
    <p:sldId id="669" r:id="rId8"/>
    <p:sldId id="670" r:id="rId9"/>
    <p:sldId id="671" r:id="rId10"/>
    <p:sldId id="672" r:id="rId11"/>
    <p:sldId id="673" r:id="rId12"/>
    <p:sldId id="674" r:id="rId13"/>
    <p:sldId id="675" r:id="rId14"/>
    <p:sldId id="676" r:id="rId15"/>
    <p:sldId id="677" r:id="rId16"/>
    <p:sldId id="678" r:id="rId17"/>
    <p:sldId id="679" r:id="rId18"/>
    <p:sldId id="680" r:id="rId19"/>
    <p:sldId id="681" r:id="rId20"/>
    <p:sldId id="682" r:id="rId21"/>
    <p:sldId id="683" r:id="rId22"/>
    <p:sldId id="684" r:id="rId23"/>
    <p:sldId id="685" r:id="rId24"/>
    <p:sldId id="686" r:id="rId25"/>
    <p:sldId id="687" r:id="rId26"/>
    <p:sldId id="688" r:id="rId27"/>
    <p:sldId id="689" r:id="rId28"/>
  </p:sldIdLst>
  <p:sldSz cx="9144000" cy="6858000" type="screen4x3"/>
  <p:notesSz cx="7077075" cy="9363075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220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E6E6E6"/>
    <a:srgbClr val="CC0099"/>
    <a:srgbClr val="FEFEFE"/>
    <a:srgbClr val="339966"/>
    <a:srgbClr val="009999"/>
    <a:srgbClr val="1C1C1C"/>
    <a:srgbClr val="008000"/>
    <a:srgbClr val="00CC99"/>
    <a:srgbClr val="00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DCAF9ED-07DC-4A11-8D7F-57B35C25682E}" styleName="Estilo medio 1 - Énfasis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8603FDC-E32A-4AB5-989C-0864C3EAD2B8}" styleName="Estilo temático 2 - Énfasis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55" autoAdjust="0"/>
    <p:restoredTop sz="89964" autoAdjust="0"/>
  </p:normalViewPr>
  <p:slideViewPr>
    <p:cSldViewPr snapToGrid="0">
      <p:cViewPr>
        <p:scale>
          <a:sx n="78" d="100"/>
          <a:sy n="78" d="100"/>
        </p:scale>
        <p:origin x="1122" y="-72"/>
      </p:cViewPr>
      <p:guideLst>
        <p:guide orient="horz" pos="2160"/>
        <p:guide pos="2880"/>
        <p:guide orient="horz" pos="220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10" d="100"/>
        <a:sy n="11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66732" cy="469780"/>
          </a:xfrm>
          <a:prstGeom prst="rect">
            <a:avLst/>
          </a:prstGeom>
        </p:spPr>
        <p:txBody>
          <a:bodyPr vert="horz" lIns="93916" tIns="46960" rIns="93916" bIns="4696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4008707" y="0"/>
            <a:ext cx="3066732" cy="469780"/>
          </a:xfrm>
          <a:prstGeom prst="rect">
            <a:avLst/>
          </a:prstGeom>
        </p:spPr>
        <p:txBody>
          <a:bodyPr vert="horz" lIns="93916" tIns="46960" rIns="93916" bIns="46960" rtlCol="0"/>
          <a:lstStyle>
            <a:lvl1pPr algn="r">
              <a:defRPr sz="1200"/>
            </a:lvl1pPr>
          </a:lstStyle>
          <a:p>
            <a:fld id="{5674F8E5-D82A-43CF-BE52-EE973315ACEA}" type="datetimeFigureOut">
              <a:rPr lang="es-MX" smtClean="0"/>
              <a:pPr/>
              <a:t>21/07/2022</a:t>
            </a:fld>
            <a:endParaRPr lang="es-MX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1" y="8893301"/>
            <a:ext cx="3066732" cy="469779"/>
          </a:xfrm>
          <a:prstGeom prst="rect">
            <a:avLst/>
          </a:prstGeom>
        </p:spPr>
        <p:txBody>
          <a:bodyPr vert="horz" lIns="93916" tIns="46960" rIns="93916" bIns="4696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4008707" y="8893301"/>
            <a:ext cx="3066732" cy="469779"/>
          </a:xfrm>
          <a:prstGeom prst="rect">
            <a:avLst/>
          </a:prstGeom>
        </p:spPr>
        <p:txBody>
          <a:bodyPr vert="horz" lIns="93916" tIns="46960" rIns="93916" bIns="46960" rtlCol="0" anchor="b"/>
          <a:lstStyle>
            <a:lvl1pPr algn="r">
              <a:defRPr sz="1200"/>
            </a:lvl1pPr>
          </a:lstStyle>
          <a:p>
            <a:fld id="{000594DC-EDAF-47F7-B71F-1A20C206E79E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892092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7050" cy="468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4008438" y="0"/>
            <a:ext cx="3067050" cy="468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014C64-27A4-4170-BD0E-CFD5CC845974}" type="datetimeFigureOut">
              <a:rPr lang="es-MX" smtClean="0"/>
              <a:pPr/>
              <a:t>21/07/2022</a:t>
            </a:fld>
            <a:endParaRPr lang="es-MX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96975" y="701675"/>
            <a:ext cx="4683125" cy="35115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708025" y="4448175"/>
            <a:ext cx="5661025" cy="42132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893175"/>
            <a:ext cx="3067050" cy="468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4008438" y="8893175"/>
            <a:ext cx="3067050" cy="468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D9A448-3D8F-4D10-B2D1-08A0EBF07B3A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968559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D9A448-3D8F-4D10-B2D1-08A0EBF07B3A}" type="slidenum">
              <a:rPr lang="es-MX" smtClean="0"/>
              <a:pPr/>
              <a:t>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532138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D9A448-3D8F-4D10-B2D1-08A0EBF07B3A}" type="slidenum">
              <a:rPr lang="es-MX" smtClean="0"/>
              <a:pPr/>
              <a:t>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316349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D9A448-3D8F-4D10-B2D1-08A0EBF07B3A}" type="slidenum">
              <a:rPr lang="es-MX" smtClean="0"/>
              <a:pPr/>
              <a:t>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66761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 smtClean="0"/>
              <a:t>Haga clic para modificar el estilo de subtítulo del patrón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69BB4-98B0-4504-B1B3-40FEF606DC65}" type="datetimeFigureOut">
              <a:rPr lang="es-MX" smtClean="0"/>
              <a:pPr/>
              <a:t>21/07/2022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3D13B-7324-4B10-A547-1C1A68832FA3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456571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69BB4-98B0-4504-B1B3-40FEF606DC65}" type="datetimeFigureOut">
              <a:rPr lang="es-MX" smtClean="0"/>
              <a:pPr/>
              <a:t>21/07/2022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3D13B-7324-4B10-A547-1C1A68832FA3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504456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69BB4-98B0-4504-B1B3-40FEF606DC65}" type="datetimeFigureOut">
              <a:rPr lang="es-MX" smtClean="0"/>
              <a:pPr/>
              <a:t>21/07/2022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3D13B-7324-4B10-A547-1C1A68832FA3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242649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69BB4-98B0-4504-B1B3-40FEF606DC65}" type="datetimeFigureOut">
              <a:rPr lang="es-MX" smtClean="0"/>
              <a:pPr/>
              <a:t>21/07/2022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3D13B-7324-4B10-A547-1C1A68832FA3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851230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69BB4-98B0-4504-B1B3-40FEF606DC65}" type="datetimeFigureOut">
              <a:rPr lang="es-MX" smtClean="0"/>
              <a:pPr/>
              <a:t>21/07/2022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3D13B-7324-4B10-A547-1C1A68832FA3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603549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69BB4-98B0-4504-B1B3-40FEF606DC65}" type="datetimeFigureOut">
              <a:rPr lang="es-MX" smtClean="0"/>
              <a:pPr/>
              <a:t>21/07/2022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3D13B-7324-4B10-A547-1C1A68832FA3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520471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69BB4-98B0-4504-B1B3-40FEF606DC65}" type="datetimeFigureOut">
              <a:rPr lang="es-MX" smtClean="0"/>
              <a:pPr/>
              <a:t>21/07/2022</a:t>
            </a:fld>
            <a:endParaRPr lang="es-MX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3D13B-7324-4B10-A547-1C1A68832FA3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819836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69BB4-98B0-4504-B1B3-40FEF606DC65}" type="datetimeFigureOut">
              <a:rPr lang="es-MX" smtClean="0"/>
              <a:pPr/>
              <a:t>21/07/2022</a:t>
            </a:fld>
            <a:endParaRPr lang="es-MX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3D13B-7324-4B10-A547-1C1A68832FA3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713572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69BB4-98B0-4504-B1B3-40FEF606DC65}" type="datetimeFigureOut">
              <a:rPr lang="es-MX" smtClean="0"/>
              <a:pPr/>
              <a:t>21/07/2022</a:t>
            </a:fld>
            <a:endParaRPr lang="es-MX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3D13B-7324-4B10-A547-1C1A68832FA3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247271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69BB4-98B0-4504-B1B3-40FEF606DC65}" type="datetimeFigureOut">
              <a:rPr lang="es-MX" smtClean="0"/>
              <a:pPr/>
              <a:t>21/07/2022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3D13B-7324-4B10-A547-1C1A68832FA3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193996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69BB4-98B0-4504-B1B3-40FEF606DC65}" type="datetimeFigureOut">
              <a:rPr lang="es-MX" smtClean="0"/>
              <a:pPr/>
              <a:t>21/07/2022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3D13B-7324-4B10-A547-1C1A68832FA3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967409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169BB4-98B0-4504-B1B3-40FEF606DC65}" type="datetimeFigureOut">
              <a:rPr lang="es-MX" smtClean="0"/>
              <a:pPr/>
              <a:t>21/07/2022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43D13B-7324-4B10-A547-1C1A68832FA3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98471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7" r:id="rId1"/>
    <p:sldLayoutId id="2147483968" r:id="rId2"/>
    <p:sldLayoutId id="2147483969" r:id="rId3"/>
    <p:sldLayoutId id="2147483970" r:id="rId4"/>
    <p:sldLayoutId id="2147483971" r:id="rId5"/>
    <p:sldLayoutId id="2147483972" r:id="rId6"/>
    <p:sldLayoutId id="2147483973" r:id="rId7"/>
    <p:sldLayoutId id="2147483974" r:id="rId8"/>
    <p:sldLayoutId id="2147483975" r:id="rId9"/>
    <p:sldLayoutId id="2147483976" r:id="rId10"/>
    <p:sldLayoutId id="214748397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6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8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8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8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9.jpe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3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8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3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438" b="35581"/>
          <a:stretch/>
        </p:blipFill>
        <p:spPr>
          <a:xfrm>
            <a:off x="14288" y="57151"/>
            <a:ext cx="9144000" cy="6825343"/>
          </a:xfrm>
          <a:prstGeom prst="rect">
            <a:avLst/>
          </a:prstGeom>
        </p:spPr>
      </p:pic>
      <p:grpSp>
        <p:nvGrpSpPr>
          <p:cNvPr id="9" name="Grupo 8"/>
          <p:cNvGrpSpPr/>
          <p:nvPr/>
        </p:nvGrpSpPr>
        <p:grpSpPr>
          <a:xfrm>
            <a:off x="-247690" y="2218755"/>
            <a:ext cx="9143999" cy="2462213"/>
            <a:chOff x="-61442" y="2566700"/>
            <a:chExt cx="9143999" cy="2462213"/>
          </a:xfrm>
        </p:grpSpPr>
        <p:sp>
          <p:nvSpPr>
            <p:cNvPr id="3" name="CuadroTexto 2"/>
            <p:cNvSpPr txBox="1"/>
            <p:nvPr/>
          </p:nvSpPr>
          <p:spPr>
            <a:xfrm>
              <a:off x="-61442" y="2566700"/>
              <a:ext cx="9143999" cy="24622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6600" i="1" dirty="0" smtClean="0">
                  <a:ln w="19050">
                    <a:solidFill>
                      <a:schemeClr val="bg1"/>
                    </a:solidFill>
                  </a:ln>
                  <a:solidFill>
                    <a:schemeClr val="accent1">
                      <a:lumMod val="50000"/>
                    </a:schemeClr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Arial Black" pitchFamily="34" charset="0"/>
                </a:rPr>
                <a:t>REPORTE </a:t>
              </a:r>
            </a:p>
            <a:p>
              <a:pPr algn="ctr"/>
              <a:r>
                <a:rPr lang="es-MX" sz="4400" i="1" dirty="0" smtClean="0">
                  <a:ln w="19050">
                    <a:solidFill>
                      <a:schemeClr val="bg1"/>
                    </a:solidFill>
                  </a:ln>
                  <a:solidFill>
                    <a:srgbClr val="FF9900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Arial Black" pitchFamily="34" charset="0"/>
                </a:rPr>
                <a:t>INFRAESTRUCTURA Y SERVICIOS PUBLICOS</a:t>
              </a:r>
              <a:endParaRPr lang="es-MX" sz="4400" i="1" dirty="0">
                <a:ln w="19050">
                  <a:solidFill>
                    <a:schemeClr val="bg1"/>
                  </a:solidFill>
                </a:ln>
                <a:solidFill>
                  <a:srgbClr val="FF99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endParaRPr>
            </a:p>
          </p:txBody>
        </p:sp>
        <p:cxnSp>
          <p:nvCxnSpPr>
            <p:cNvPr id="14" name="Conector recto 13"/>
            <p:cNvCxnSpPr/>
            <p:nvPr/>
          </p:nvCxnSpPr>
          <p:spPr>
            <a:xfrm>
              <a:off x="841943" y="5028913"/>
              <a:ext cx="7585657" cy="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18" name="Imagen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0" y="0"/>
            <a:ext cx="9156489" cy="1210231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5491879" y="5705015"/>
            <a:ext cx="36806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 smtClean="0"/>
              <a:t>GEORREFERENCIADO OBRAS PUBLICAS </a:t>
            </a:r>
          </a:p>
          <a:p>
            <a:r>
              <a:rPr lang="es-MX" sz="1400" dirty="0" smtClean="0">
                <a:solidFill>
                  <a:srgbClr val="FF0000"/>
                </a:solidFill>
              </a:rPr>
              <a:t>ACTUALIZACION A 06 DE JULIO DEL 2022 </a:t>
            </a:r>
            <a:endParaRPr lang="es-ES" sz="1400" dirty="0" smtClean="0">
              <a:solidFill>
                <a:srgbClr val="FF0000"/>
              </a:solidFill>
            </a:endParaRPr>
          </a:p>
          <a:p>
            <a:r>
              <a:rPr lang="es-MX" sz="1400" dirty="0" smtClean="0"/>
              <a:t>ING. JESUS ALFONSO BALLESTEROS FERNANDEZ </a:t>
            </a:r>
          </a:p>
          <a:p>
            <a:r>
              <a:rPr lang="es-MX" sz="1400" dirty="0" smtClean="0"/>
              <a:t>DIRECTOR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0278" y="784231"/>
            <a:ext cx="2438759" cy="966301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8711" y="288029"/>
            <a:ext cx="2726366" cy="2062999"/>
          </a:xfrm>
          <a:prstGeom prst="rect">
            <a:avLst/>
          </a:prstGeom>
        </p:spPr>
      </p:pic>
      <p:pic>
        <p:nvPicPr>
          <p:cNvPr id="11" name="Picture 2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57670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7240" y="-19353"/>
            <a:ext cx="4336760" cy="6877353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2515" y="5746009"/>
            <a:ext cx="1355717" cy="1025851"/>
          </a:xfrm>
          <a:prstGeom prst="rect">
            <a:avLst/>
          </a:prstGeom>
        </p:spPr>
      </p:pic>
      <p:pic>
        <p:nvPicPr>
          <p:cNvPr id="19" name="Picture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-13057" y="-19353"/>
            <a:ext cx="9156489" cy="121023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91587" y="1107945"/>
            <a:ext cx="4898827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RENTA DE TRES CAMIONES PARA DIVERSAS ACTIVIDADES EN LA CIUDAD DE MONCLOVA.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 smtClean="0">
                <a:solidFill>
                  <a:srgbClr val="FF9900"/>
                </a:solidFill>
                <a:latin typeface="Arial Black" pitchFamily="34" charset="0"/>
              </a:rPr>
              <a:t>MONTO: </a:t>
            </a:r>
            <a:r>
              <a:rPr lang="es-MX" i="1" u="sng" dirty="0">
                <a:solidFill>
                  <a:srgbClr val="FF9900"/>
                </a:solidFill>
                <a:latin typeface="Arial Black" pitchFamily="34" charset="0"/>
              </a:rPr>
              <a:t> </a:t>
            </a:r>
            <a:r>
              <a:rPr lang="es-MX" i="1" u="sng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$1,513,800.00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 smtClean="0">
                <a:solidFill>
                  <a:srgbClr val="FF9900"/>
                </a:solidFill>
                <a:latin typeface="Arial Black" pitchFamily="34" charset="0"/>
              </a:rPr>
              <a:t>ALCANCE: </a:t>
            </a:r>
            <a:r>
              <a:rPr lang="es-MX" sz="1600" i="1" u="sng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8,306 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39629" y="405325"/>
            <a:ext cx="52159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i="1" dirty="0" smtClean="0">
                <a:solidFill>
                  <a:srgbClr val="FF9900"/>
                </a:solidFill>
                <a:latin typeface="Arial Black" pitchFamily="34" charset="0"/>
              </a:rPr>
              <a:t>OBRA</a:t>
            </a:r>
            <a:r>
              <a:rPr lang="es-MX" sz="2800" i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es-MX" sz="2800" i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OP-SE-009/2022</a:t>
            </a:r>
            <a:endParaRPr lang="es-MX" sz="2800" i="1" dirty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</p:txBody>
      </p:sp>
      <p:cxnSp>
        <p:nvCxnSpPr>
          <p:cNvPr id="7" name="Conector recto 6"/>
          <p:cNvCxnSpPr/>
          <p:nvPr/>
        </p:nvCxnSpPr>
        <p:spPr>
          <a:xfrm>
            <a:off x="39629" y="948921"/>
            <a:ext cx="4636394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144899" y="5886420"/>
            <a:ext cx="3952088" cy="751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" name="1 Rectángulo"/>
          <p:cNvSpPr/>
          <p:nvPr/>
        </p:nvSpPr>
        <p:spPr>
          <a:xfrm>
            <a:off x="-68273" y="2951516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FF9900"/>
                </a:solidFill>
                <a:latin typeface="Swis721 BlkCn BT" panose="020B0806030502040204" pitchFamily="34" charset="0"/>
              </a:rPr>
              <a:t>FISICO: </a:t>
            </a:r>
            <a:r>
              <a:rPr lang="es-MX" i="1" u="sng" dirty="0" smtClean="0">
                <a:solidFill>
                  <a:schemeClr val="tx2"/>
                </a:solidFill>
                <a:latin typeface="Arial Black" pitchFamily="34" charset="0"/>
              </a:rPr>
              <a:t>22%</a:t>
            </a:r>
            <a:endParaRPr lang="es-MX" i="1" u="sng" dirty="0">
              <a:solidFill>
                <a:schemeClr val="tx2"/>
              </a:solidFill>
              <a:latin typeface="Arial Black" pitchFamily="34" charset="0"/>
            </a:endParaRPr>
          </a:p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FF9900"/>
                </a:solidFill>
                <a:latin typeface="Swis721 BlkCn BT" panose="020B0806030502040204" pitchFamily="34" charset="0"/>
              </a:rPr>
              <a:t>FINANCIERO: </a:t>
            </a:r>
            <a:r>
              <a:rPr lang="es-MX" i="1" u="sng" dirty="0" smtClean="0">
                <a:solidFill>
                  <a:schemeClr val="tx2"/>
                </a:solidFill>
                <a:latin typeface="Arial Black" pitchFamily="34" charset="0"/>
              </a:rPr>
              <a:t>22%</a:t>
            </a:r>
            <a:endParaRPr lang="es-MX" i="1" u="sng" dirty="0">
              <a:solidFill>
                <a:schemeClr val="tx2"/>
              </a:solidFill>
              <a:latin typeface="Arial Black" pitchFamily="34" charset="0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577" y="5963554"/>
            <a:ext cx="1490972" cy="590762"/>
          </a:xfrm>
          <a:prstGeom prst="rect">
            <a:avLst/>
          </a:prstGeom>
        </p:spPr>
      </p:pic>
      <p:pic>
        <p:nvPicPr>
          <p:cNvPr id="13" name="Picture 2"/>
          <p:cNvPicPr>
            <a:picLocks noChangeAspect="1"/>
          </p:cNvPicPr>
          <p:nvPr/>
        </p:nvPicPr>
        <p:blipFill rotWithShape="1">
          <a:blip r:embed="rId7"/>
          <a:srcRect l="35565" t="15236" r="4873" b="7575"/>
          <a:stretch/>
        </p:blipFill>
        <p:spPr>
          <a:xfrm>
            <a:off x="687478" y="3572103"/>
            <a:ext cx="3079258" cy="2244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122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8709" y="-5488"/>
            <a:ext cx="4414723" cy="6863487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2515" y="5746009"/>
            <a:ext cx="1355717" cy="1025851"/>
          </a:xfrm>
          <a:prstGeom prst="rect">
            <a:avLst/>
          </a:prstGeom>
        </p:spPr>
      </p:pic>
      <p:pic>
        <p:nvPicPr>
          <p:cNvPr id="19" name="Picture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-13057" y="-19353"/>
            <a:ext cx="9156489" cy="121023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91587" y="1107945"/>
            <a:ext cx="4898827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RENTA DE MOTOCONFORMADORA PARA DIVERSAS ACTIVIDADES EN LA CIUDAD DE MONCLOVA.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 smtClean="0">
                <a:solidFill>
                  <a:srgbClr val="FF9900"/>
                </a:solidFill>
                <a:latin typeface="Arial Black" pitchFamily="34" charset="0"/>
              </a:rPr>
              <a:t>MONTO: </a:t>
            </a:r>
            <a:r>
              <a:rPr lang="es-MX" i="1" u="sng" dirty="0">
                <a:solidFill>
                  <a:srgbClr val="FF9900"/>
                </a:solidFill>
                <a:latin typeface="Arial Black" pitchFamily="34" charset="0"/>
              </a:rPr>
              <a:t> </a:t>
            </a:r>
            <a:r>
              <a:rPr lang="es-MX" i="1" u="sng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$1,722,600.00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 smtClean="0">
                <a:solidFill>
                  <a:srgbClr val="FF9900"/>
                </a:solidFill>
                <a:latin typeface="Arial Black" pitchFamily="34" charset="0"/>
              </a:rPr>
              <a:t>ALCANCE: </a:t>
            </a:r>
            <a:r>
              <a:rPr lang="es-MX" sz="1600" i="1" u="sng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11,830 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39629" y="405325"/>
            <a:ext cx="52159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i="1" dirty="0" smtClean="0">
                <a:solidFill>
                  <a:srgbClr val="FF9900"/>
                </a:solidFill>
                <a:latin typeface="Arial Black" pitchFamily="34" charset="0"/>
              </a:rPr>
              <a:t>OBRA</a:t>
            </a:r>
            <a:r>
              <a:rPr lang="es-MX" sz="2800" i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es-MX" sz="2800" i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OP-SE-010/2022</a:t>
            </a:r>
            <a:endParaRPr lang="es-MX" sz="2800" i="1" dirty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</p:txBody>
      </p:sp>
      <p:cxnSp>
        <p:nvCxnSpPr>
          <p:cNvPr id="7" name="Conector recto 6"/>
          <p:cNvCxnSpPr/>
          <p:nvPr/>
        </p:nvCxnSpPr>
        <p:spPr>
          <a:xfrm>
            <a:off x="39629" y="948921"/>
            <a:ext cx="4636394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144899" y="5886420"/>
            <a:ext cx="3952088" cy="751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" name="1 Rectángulo"/>
          <p:cNvSpPr/>
          <p:nvPr/>
        </p:nvSpPr>
        <p:spPr>
          <a:xfrm>
            <a:off x="-68273" y="2951516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FF9900"/>
                </a:solidFill>
                <a:latin typeface="Swis721 BlkCn BT" panose="020B0806030502040204" pitchFamily="34" charset="0"/>
              </a:rPr>
              <a:t>FISICO: </a:t>
            </a:r>
            <a:r>
              <a:rPr lang="es-MX" i="1" u="sng" dirty="0" smtClean="0">
                <a:solidFill>
                  <a:schemeClr val="tx2"/>
                </a:solidFill>
                <a:latin typeface="Arial Black" pitchFamily="34" charset="0"/>
              </a:rPr>
              <a:t>36%</a:t>
            </a:r>
            <a:endParaRPr lang="es-MX" i="1" u="sng" dirty="0">
              <a:solidFill>
                <a:schemeClr val="tx2"/>
              </a:solidFill>
              <a:latin typeface="Arial Black" pitchFamily="34" charset="0"/>
            </a:endParaRPr>
          </a:p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FF9900"/>
                </a:solidFill>
                <a:latin typeface="Swis721 BlkCn BT" panose="020B0806030502040204" pitchFamily="34" charset="0"/>
              </a:rPr>
              <a:t>FINANCIERO: </a:t>
            </a:r>
            <a:r>
              <a:rPr lang="es-MX" i="1" u="sng" dirty="0" smtClean="0">
                <a:solidFill>
                  <a:schemeClr val="tx2"/>
                </a:solidFill>
                <a:latin typeface="Arial Black" pitchFamily="34" charset="0"/>
              </a:rPr>
              <a:t>33%</a:t>
            </a:r>
            <a:endParaRPr lang="es-MX" i="1" u="sng" dirty="0">
              <a:solidFill>
                <a:schemeClr val="tx2"/>
              </a:solidFill>
              <a:latin typeface="Arial Black" pitchFamily="34" charset="0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577" y="5963554"/>
            <a:ext cx="1490972" cy="590762"/>
          </a:xfrm>
          <a:prstGeom prst="rect">
            <a:avLst/>
          </a:prstGeom>
        </p:spPr>
      </p:pic>
      <p:pic>
        <p:nvPicPr>
          <p:cNvPr id="13" name="Picture 2"/>
          <p:cNvPicPr>
            <a:picLocks noChangeAspect="1"/>
          </p:cNvPicPr>
          <p:nvPr/>
        </p:nvPicPr>
        <p:blipFill rotWithShape="1">
          <a:blip r:embed="rId7"/>
          <a:srcRect l="35565" t="15236" r="4873" b="7575"/>
          <a:stretch/>
        </p:blipFill>
        <p:spPr>
          <a:xfrm>
            <a:off x="687478" y="3572103"/>
            <a:ext cx="3079258" cy="2244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046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7240" y="-19354"/>
            <a:ext cx="4336760" cy="6877353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2515" y="5746009"/>
            <a:ext cx="1355717" cy="1025851"/>
          </a:xfrm>
          <a:prstGeom prst="rect">
            <a:avLst/>
          </a:prstGeom>
        </p:spPr>
      </p:pic>
      <p:pic>
        <p:nvPicPr>
          <p:cNvPr id="19" name="Picture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-13057" y="-19353"/>
            <a:ext cx="9156489" cy="121023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91587" y="1107945"/>
            <a:ext cx="4898827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RENTA DE GRUAS PARA DIVERSAS ACTIVIDADES EN LA CIUDAD DE MONCLOVA (2DA. ETAPA).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 smtClean="0">
                <a:solidFill>
                  <a:srgbClr val="FF9900"/>
                </a:solidFill>
                <a:latin typeface="Arial Black" pitchFamily="34" charset="0"/>
              </a:rPr>
              <a:t>MONTO: </a:t>
            </a:r>
            <a:r>
              <a:rPr lang="es-MX" i="1" u="sng" dirty="0">
                <a:solidFill>
                  <a:srgbClr val="FF9900"/>
                </a:solidFill>
                <a:latin typeface="Arial Black" pitchFamily="34" charset="0"/>
              </a:rPr>
              <a:t> </a:t>
            </a:r>
            <a:r>
              <a:rPr lang="es-MX" i="1" u="sng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$893,200.00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 smtClean="0">
                <a:solidFill>
                  <a:srgbClr val="FF9900"/>
                </a:solidFill>
                <a:latin typeface="Arial Black" pitchFamily="34" charset="0"/>
              </a:rPr>
              <a:t>ALCANCE: </a:t>
            </a:r>
            <a:r>
              <a:rPr lang="es-MX" sz="1600" i="1" u="sng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8,500 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39629" y="405325"/>
            <a:ext cx="52159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i="1" dirty="0" smtClean="0">
                <a:solidFill>
                  <a:srgbClr val="FF9900"/>
                </a:solidFill>
                <a:latin typeface="Arial Black" pitchFamily="34" charset="0"/>
              </a:rPr>
              <a:t>OBRA</a:t>
            </a:r>
            <a:r>
              <a:rPr lang="es-MX" sz="2800" i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es-MX" sz="2800" i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OP-SE-011/2022</a:t>
            </a:r>
            <a:endParaRPr lang="es-MX" sz="2800" i="1" dirty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</p:txBody>
      </p:sp>
      <p:cxnSp>
        <p:nvCxnSpPr>
          <p:cNvPr id="7" name="Conector recto 6"/>
          <p:cNvCxnSpPr/>
          <p:nvPr/>
        </p:nvCxnSpPr>
        <p:spPr>
          <a:xfrm>
            <a:off x="39629" y="948921"/>
            <a:ext cx="4636394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144899" y="5886420"/>
            <a:ext cx="3952088" cy="751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" name="1 Rectángulo"/>
          <p:cNvSpPr/>
          <p:nvPr/>
        </p:nvSpPr>
        <p:spPr>
          <a:xfrm>
            <a:off x="-68273" y="2951516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FF9900"/>
                </a:solidFill>
                <a:latin typeface="Swis721 BlkCn BT" panose="020B0806030502040204" pitchFamily="34" charset="0"/>
              </a:rPr>
              <a:t>FISICO: </a:t>
            </a:r>
            <a:r>
              <a:rPr lang="es-MX" i="1" u="sng" dirty="0" smtClean="0">
                <a:solidFill>
                  <a:schemeClr val="tx2"/>
                </a:solidFill>
                <a:latin typeface="Arial Black" pitchFamily="34" charset="0"/>
              </a:rPr>
              <a:t>22%</a:t>
            </a:r>
            <a:endParaRPr lang="es-MX" i="1" u="sng" dirty="0">
              <a:solidFill>
                <a:schemeClr val="tx2"/>
              </a:solidFill>
              <a:latin typeface="Arial Black" pitchFamily="34" charset="0"/>
            </a:endParaRPr>
          </a:p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FF9900"/>
                </a:solidFill>
                <a:latin typeface="Swis721 BlkCn BT" panose="020B0806030502040204" pitchFamily="34" charset="0"/>
              </a:rPr>
              <a:t>FINANCIERO: </a:t>
            </a:r>
            <a:r>
              <a:rPr lang="es-MX" i="1" u="sng" dirty="0" smtClean="0">
                <a:solidFill>
                  <a:schemeClr val="tx2"/>
                </a:solidFill>
                <a:latin typeface="Arial Black" pitchFamily="34" charset="0"/>
              </a:rPr>
              <a:t>20%</a:t>
            </a:r>
            <a:endParaRPr lang="es-MX" i="1" u="sng" dirty="0">
              <a:solidFill>
                <a:schemeClr val="tx2"/>
              </a:solidFill>
              <a:latin typeface="Arial Black" pitchFamily="34" charset="0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577" y="5963554"/>
            <a:ext cx="1490972" cy="590762"/>
          </a:xfrm>
          <a:prstGeom prst="rect">
            <a:avLst/>
          </a:prstGeom>
        </p:spPr>
      </p:pic>
      <p:pic>
        <p:nvPicPr>
          <p:cNvPr id="13" name="Picture 2"/>
          <p:cNvPicPr>
            <a:picLocks noChangeAspect="1"/>
          </p:cNvPicPr>
          <p:nvPr/>
        </p:nvPicPr>
        <p:blipFill rotWithShape="1">
          <a:blip r:embed="rId7"/>
          <a:srcRect l="35565" t="15236" r="4873" b="7575"/>
          <a:stretch/>
        </p:blipFill>
        <p:spPr>
          <a:xfrm>
            <a:off x="687478" y="3572103"/>
            <a:ext cx="3079258" cy="2244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828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7240" y="-5753"/>
            <a:ext cx="4331041" cy="6863753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2515" y="5746009"/>
            <a:ext cx="1355717" cy="1025851"/>
          </a:xfrm>
          <a:prstGeom prst="rect">
            <a:avLst/>
          </a:prstGeom>
        </p:spPr>
      </p:pic>
      <p:pic>
        <p:nvPicPr>
          <p:cNvPr id="19" name="Picture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-13057" y="-19353"/>
            <a:ext cx="9156489" cy="121023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91587" y="1107945"/>
            <a:ext cx="4898827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RENTA DE DOS RETROEXCAVADORAS Y UN CAMION PARA DIVERSAS ACTIVIDADES EN LA CIUDAD DE MONCLOVA.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 smtClean="0">
                <a:solidFill>
                  <a:srgbClr val="FF9900"/>
                </a:solidFill>
                <a:latin typeface="Arial Black" pitchFamily="34" charset="0"/>
              </a:rPr>
              <a:t>MONTO: </a:t>
            </a:r>
            <a:r>
              <a:rPr lang="es-MX" i="1" u="sng" dirty="0">
                <a:solidFill>
                  <a:srgbClr val="FF9900"/>
                </a:solidFill>
                <a:latin typeface="Arial Black" pitchFamily="34" charset="0"/>
              </a:rPr>
              <a:t> </a:t>
            </a:r>
            <a:r>
              <a:rPr lang="es-MX" i="1" u="sng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$1,886,400.00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 smtClean="0">
                <a:solidFill>
                  <a:srgbClr val="FF9900"/>
                </a:solidFill>
                <a:latin typeface="Arial Black" pitchFamily="34" charset="0"/>
              </a:rPr>
              <a:t>ALCANCE: </a:t>
            </a:r>
            <a:r>
              <a:rPr lang="es-MX" sz="1600" i="1" u="sng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8,965 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39629" y="405325"/>
            <a:ext cx="52159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i="1" dirty="0" smtClean="0">
                <a:solidFill>
                  <a:srgbClr val="FF9900"/>
                </a:solidFill>
                <a:latin typeface="Arial Black" pitchFamily="34" charset="0"/>
              </a:rPr>
              <a:t>OBRA</a:t>
            </a:r>
            <a:r>
              <a:rPr lang="es-MX" sz="2800" i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es-MX" sz="2800" i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OP-SE-012/2022</a:t>
            </a:r>
            <a:endParaRPr lang="es-MX" sz="2800" i="1" dirty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</p:txBody>
      </p:sp>
      <p:cxnSp>
        <p:nvCxnSpPr>
          <p:cNvPr id="7" name="Conector recto 6"/>
          <p:cNvCxnSpPr/>
          <p:nvPr/>
        </p:nvCxnSpPr>
        <p:spPr>
          <a:xfrm>
            <a:off x="39629" y="948921"/>
            <a:ext cx="4636394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144899" y="5886420"/>
            <a:ext cx="3952088" cy="751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" name="1 Rectángulo"/>
          <p:cNvSpPr/>
          <p:nvPr/>
        </p:nvSpPr>
        <p:spPr>
          <a:xfrm>
            <a:off x="-68273" y="2951516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FF9900"/>
                </a:solidFill>
                <a:latin typeface="Swis721 BlkCn BT" panose="020B0806030502040204" pitchFamily="34" charset="0"/>
              </a:rPr>
              <a:t>FISICO: </a:t>
            </a:r>
            <a:r>
              <a:rPr lang="es-MX" i="1" u="sng" dirty="0" smtClean="0">
                <a:solidFill>
                  <a:schemeClr val="tx2"/>
                </a:solidFill>
                <a:latin typeface="Arial Black" pitchFamily="34" charset="0"/>
              </a:rPr>
              <a:t>20%</a:t>
            </a:r>
            <a:endParaRPr lang="es-MX" i="1" u="sng" dirty="0">
              <a:solidFill>
                <a:schemeClr val="tx2"/>
              </a:solidFill>
              <a:latin typeface="Arial Black" pitchFamily="34" charset="0"/>
            </a:endParaRPr>
          </a:p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FF9900"/>
                </a:solidFill>
                <a:latin typeface="Swis721 BlkCn BT" panose="020B0806030502040204" pitchFamily="34" charset="0"/>
              </a:rPr>
              <a:t>FINANCIERO: </a:t>
            </a:r>
            <a:r>
              <a:rPr lang="es-MX" i="1" u="sng" dirty="0" smtClean="0">
                <a:solidFill>
                  <a:schemeClr val="tx2"/>
                </a:solidFill>
                <a:latin typeface="Arial Black" pitchFamily="34" charset="0"/>
              </a:rPr>
              <a:t>20%</a:t>
            </a:r>
            <a:endParaRPr lang="es-MX" i="1" u="sng" dirty="0">
              <a:solidFill>
                <a:schemeClr val="tx2"/>
              </a:solidFill>
              <a:latin typeface="Arial Black" pitchFamily="34" charset="0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577" y="5963554"/>
            <a:ext cx="1490972" cy="590762"/>
          </a:xfrm>
          <a:prstGeom prst="rect">
            <a:avLst/>
          </a:prstGeom>
        </p:spPr>
      </p:pic>
      <p:pic>
        <p:nvPicPr>
          <p:cNvPr id="13" name="Picture 2"/>
          <p:cNvPicPr>
            <a:picLocks noChangeAspect="1"/>
          </p:cNvPicPr>
          <p:nvPr/>
        </p:nvPicPr>
        <p:blipFill rotWithShape="1">
          <a:blip r:embed="rId7"/>
          <a:srcRect l="35565" t="15236" r="4873" b="7575"/>
          <a:stretch/>
        </p:blipFill>
        <p:spPr>
          <a:xfrm>
            <a:off x="687478" y="3572103"/>
            <a:ext cx="3079258" cy="2244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712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7240" y="0"/>
            <a:ext cx="4336760" cy="685800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2515" y="5746009"/>
            <a:ext cx="1355717" cy="1025851"/>
          </a:xfrm>
          <a:prstGeom prst="rect">
            <a:avLst/>
          </a:prstGeom>
        </p:spPr>
      </p:pic>
      <p:pic>
        <p:nvPicPr>
          <p:cNvPr id="19" name="Picture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-13057" y="-19353"/>
            <a:ext cx="9156489" cy="121023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91587" y="1107945"/>
            <a:ext cx="4898827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CONSTRUCCION DE LINEA RED Y 41 TOMAS DOMICILIARIAS EN PARTE ALTA DE LA PRIV. SALTILLO Y PRIV. BRAVO EN COL. EL PUEBLO.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 smtClean="0">
                <a:solidFill>
                  <a:srgbClr val="FF9900"/>
                </a:solidFill>
                <a:latin typeface="Arial Black" pitchFamily="34" charset="0"/>
              </a:rPr>
              <a:t>MONTO: </a:t>
            </a:r>
            <a:r>
              <a:rPr lang="es-MX" i="1" u="sng" dirty="0">
                <a:solidFill>
                  <a:srgbClr val="FF9900"/>
                </a:solidFill>
                <a:latin typeface="Arial Black" pitchFamily="34" charset="0"/>
              </a:rPr>
              <a:t> </a:t>
            </a:r>
            <a:r>
              <a:rPr lang="es-MX" i="1" u="sng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$1,620,397.81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 smtClean="0">
                <a:solidFill>
                  <a:srgbClr val="FF9900"/>
                </a:solidFill>
                <a:latin typeface="Arial Black" pitchFamily="34" charset="0"/>
              </a:rPr>
              <a:t>ALCANCE: </a:t>
            </a:r>
            <a:r>
              <a:rPr lang="es-MX" sz="1600" i="1" u="sng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350 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39629" y="405325"/>
            <a:ext cx="52159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i="1" dirty="0" smtClean="0">
                <a:solidFill>
                  <a:srgbClr val="FF9900"/>
                </a:solidFill>
                <a:latin typeface="Arial Black" pitchFamily="34" charset="0"/>
              </a:rPr>
              <a:t>OBRA</a:t>
            </a:r>
            <a:r>
              <a:rPr lang="es-MX" sz="2800" i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es-MX" sz="2800" i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OP-SD-013/2022</a:t>
            </a:r>
            <a:endParaRPr lang="es-MX" sz="2800" i="1" dirty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</p:txBody>
      </p:sp>
      <p:cxnSp>
        <p:nvCxnSpPr>
          <p:cNvPr id="7" name="Conector recto 6"/>
          <p:cNvCxnSpPr/>
          <p:nvPr/>
        </p:nvCxnSpPr>
        <p:spPr>
          <a:xfrm>
            <a:off x="39629" y="948921"/>
            <a:ext cx="4636394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144899" y="5886420"/>
            <a:ext cx="3952088" cy="751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" name="1 Rectángulo"/>
          <p:cNvSpPr/>
          <p:nvPr/>
        </p:nvSpPr>
        <p:spPr>
          <a:xfrm>
            <a:off x="-68273" y="2951516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FF9900"/>
                </a:solidFill>
                <a:latin typeface="Swis721 BlkCn BT" panose="020B0806030502040204" pitchFamily="34" charset="0"/>
              </a:rPr>
              <a:t>FISICO: </a:t>
            </a:r>
            <a:r>
              <a:rPr lang="es-MX" i="1" u="sng" dirty="0">
                <a:solidFill>
                  <a:schemeClr val="tx2"/>
                </a:solidFill>
                <a:latin typeface="Arial Black" pitchFamily="34" charset="0"/>
              </a:rPr>
              <a:t>9</a:t>
            </a:r>
            <a:r>
              <a:rPr lang="es-MX" i="1" u="sng" dirty="0" smtClean="0">
                <a:solidFill>
                  <a:schemeClr val="tx2"/>
                </a:solidFill>
                <a:latin typeface="Arial Black" pitchFamily="34" charset="0"/>
              </a:rPr>
              <a:t>0%</a:t>
            </a:r>
            <a:endParaRPr lang="es-MX" i="1" u="sng" dirty="0">
              <a:solidFill>
                <a:schemeClr val="tx2"/>
              </a:solidFill>
              <a:latin typeface="Arial Black" pitchFamily="34" charset="0"/>
            </a:endParaRPr>
          </a:p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FF9900"/>
                </a:solidFill>
                <a:latin typeface="Swis721 BlkCn BT" panose="020B0806030502040204" pitchFamily="34" charset="0"/>
              </a:rPr>
              <a:t>FINANCIERO: </a:t>
            </a:r>
            <a:r>
              <a:rPr lang="es-MX" i="1" u="sng" dirty="0" smtClean="0">
                <a:solidFill>
                  <a:schemeClr val="tx2"/>
                </a:solidFill>
                <a:latin typeface="Arial Black" pitchFamily="34" charset="0"/>
              </a:rPr>
              <a:t>30%</a:t>
            </a:r>
            <a:endParaRPr lang="es-MX" i="1" u="sng" dirty="0">
              <a:solidFill>
                <a:schemeClr val="tx2"/>
              </a:solidFill>
              <a:latin typeface="Arial Black" pitchFamily="34" charset="0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577" y="5963554"/>
            <a:ext cx="1490972" cy="59076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7"/>
          <a:srcRect l="32131" t="15010" r="4675" b="10093"/>
          <a:stretch/>
        </p:blipFill>
        <p:spPr>
          <a:xfrm>
            <a:off x="568164" y="3598446"/>
            <a:ext cx="3260068" cy="2173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625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2515" y="5746009"/>
            <a:ext cx="1355717" cy="1025851"/>
          </a:xfrm>
          <a:prstGeom prst="rect">
            <a:avLst/>
          </a:prstGeom>
        </p:spPr>
      </p:pic>
      <p:pic>
        <p:nvPicPr>
          <p:cNvPr id="19" name="Picture 2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-13057" y="-19353"/>
            <a:ext cx="9156489" cy="121023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91587" y="1107945"/>
            <a:ext cx="4898827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PAVIMENTACION ASFALTICA Y CORDON TRAPEZOIDAL EN CALLE 15 ENTRE CALLE DOLORES Y 18 COL. HIPODROMO.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 smtClean="0">
                <a:solidFill>
                  <a:srgbClr val="FF9900"/>
                </a:solidFill>
                <a:latin typeface="Arial Black" pitchFamily="34" charset="0"/>
              </a:rPr>
              <a:t>MONTO: </a:t>
            </a:r>
            <a:r>
              <a:rPr lang="es-MX" i="1" u="sng" dirty="0">
                <a:solidFill>
                  <a:srgbClr val="FF9900"/>
                </a:solidFill>
                <a:latin typeface="Arial Black" pitchFamily="34" charset="0"/>
              </a:rPr>
              <a:t> </a:t>
            </a:r>
            <a:r>
              <a:rPr lang="es-MX" i="1" u="sng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$1,007,907.83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 smtClean="0">
                <a:solidFill>
                  <a:srgbClr val="FF9900"/>
                </a:solidFill>
                <a:latin typeface="Arial Black" pitchFamily="34" charset="0"/>
              </a:rPr>
              <a:t>ALCANCE: </a:t>
            </a:r>
            <a:r>
              <a:rPr lang="es-MX" sz="1600" i="1" u="sng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280 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39629" y="405325"/>
            <a:ext cx="52159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i="1" dirty="0" smtClean="0">
                <a:solidFill>
                  <a:srgbClr val="FF9900"/>
                </a:solidFill>
                <a:latin typeface="Arial Black" pitchFamily="34" charset="0"/>
              </a:rPr>
              <a:t>OBRA</a:t>
            </a:r>
            <a:r>
              <a:rPr lang="es-MX" sz="2800" i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es-MX" sz="2800" i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OP-SF-014/2022</a:t>
            </a:r>
            <a:endParaRPr lang="es-MX" sz="2800" i="1" dirty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</p:txBody>
      </p:sp>
      <p:cxnSp>
        <p:nvCxnSpPr>
          <p:cNvPr id="7" name="Conector recto 6"/>
          <p:cNvCxnSpPr/>
          <p:nvPr/>
        </p:nvCxnSpPr>
        <p:spPr>
          <a:xfrm>
            <a:off x="39629" y="948921"/>
            <a:ext cx="4636394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144899" y="5886420"/>
            <a:ext cx="3952088" cy="751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" name="1 Rectángulo"/>
          <p:cNvSpPr/>
          <p:nvPr/>
        </p:nvSpPr>
        <p:spPr>
          <a:xfrm>
            <a:off x="-68273" y="2951516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FF9900"/>
                </a:solidFill>
                <a:latin typeface="Swis721 BlkCn BT" panose="020B0806030502040204" pitchFamily="34" charset="0"/>
              </a:rPr>
              <a:t>FISICO: </a:t>
            </a:r>
            <a:r>
              <a:rPr lang="es-MX" i="1" u="sng" dirty="0" smtClean="0">
                <a:solidFill>
                  <a:schemeClr val="tx2"/>
                </a:solidFill>
                <a:latin typeface="Arial Black" pitchFamily="34" charset="0"/>
              </a:rPr>
              <a:t>100%</a:t>
            </a:r>
            <a:endParaRPr lang="es-MX" i="1" u="sng" dirty="0">
              <a:solidFill>
                <a:schemeClr val="tx2"/>
              </a:solidFill>
              <a:latin typeface="Arial Black" pitchFamily="34" charset="0"/>
            </a:endParaRPr>
          </a:p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FF9900"/>
                </a:solidFill>
                <a:latin typeface="Swis721 BlkCn BT" panose="020B0806030502040204" pitchFamily="34" charset="0"/>
              </a:rPr>
              <a:t>FINANCIERO: </a:t>
            </a:r>
            <a:r>
              <a:rPr lang="es-MX" i="1" u="sng" dirty="0" smtClean="0">
                <a:solidFill>
                  <a:schemeClr val="tx2"/>
                </a:solidFill>
                <a:latin typeface="Arial Black" pitchFamily="34" charset="0"/>
              </a:rPr>
              <a:t>40%</a:t>
            </a:r>
            <a:endParaRPr lang="es-MX" i="1" u="sng" dirty="0">
              <a:solidFill>
                <a:schemeClr val="tx2"/>
              </a:solidFill>
              <a:latin typeface="Arial Black" pitchFamily="34" charset="0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577" y="5963554"/>
            <a:ext cx="1490972" cy="59076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6"/>
          <a:srcRect l="32408" t="13927" r="7695" b="12478"/>
          <a:stretch/>
        </p:blipFill>
        <p:spPr>
          <a:xfrm>
            <a:off x="736798" y="3630925"/>
            <a:ext cx="3060322" cy="2115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397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8708" y="-19353"/>
            <a:ext cx="4415291" cy="6877353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2515" y="5746009"/>
            <a:ext cx="1355717" cy="1025851"/>
          </a:xfrm>
          <a:prstGeom prst="rect">
            <a:avLst/>
          </a:prstGeom>
        </p:spPr>
      </p:pic>
      <p:pic>
        <p:nvPicPr>
          <p:cNvPr id="19" name="Picture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-13057" y="-19353"/>
            <a:ext cx="9156489" cy="121023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91587" y="1107945"/>
            <a:ext cx="4898827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PAVIMENTACION ASFALTICA Y CORDON TRAPEZOIDAL EN CALLE NOGAL ENTRE CALLE CIPRES Y NARANJO EN COL. CAMPESTRE LOS ANGELES.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 smtClean="0">
                <a:solidFill>
                  <a:srgbClr val="FF9900"/>
                </a:solidFill>
                <a:latin typeface="Arial Black" pitchFamily="34" charset="0"/>
              </a:rPr>
              <a:t>MONTO: </a:t>
            </a:r>
            <a:r>
              <a:rPr lang="es-MX" i="1" u="sng" dirty="0">
                <a:solidFill>
                  <a:srgbClr val="FF9900"/>
                </a:solidFill>
                <a:latin typeface="Arial Black" pitchFamily="34" charset="0"/>
              </a:rPr>
              <a:t> </a:t>
            </a:r>
            <a:r>
              <a:rPr lang="es-MX" i="1" u="sng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$751,860.00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 smtClean="0">
                <a:solidFill>
                  <a:srgbClr val="FF9900"/>
                </a:solidFill>
                <a:latin typeface="Arial Black" pitchFamily="34" charset="0"/>
              </a:rPr>
              <a:t>ALCANCE: </a:t>
            </a:r>
            <a:r>
              <a:rPr lang="es-MX" sz="1600" i="1" u="sng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1,490 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39629" y="405325"/>
            <a:ext cx="52159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i="1" dirty="0" smtClean="0">
                <a:solidFill>
                  <a:srgbClr val="FF9900"/>
                </a:solidFill>
                <a:latin typeface="Arial Black" pitchFamily="34" charset="0"/>
              </a:rPr>
              <a:t>OBRA</a:t>
            </a:r>
            <a:r>
              <a:rPr lang="es-MX" sz="2800" i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es-MX" sz="2800" i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OP-SF-015/2022</a:t>
            </a:r>
            <a:endParaRPr lang="es-MX" sz="2800" i="1" dirty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</p:txBody>
      </p:sp>
      <p:cxnSp>
        <p:nvCxnSpPr>
          <p:cNvPr id="7" name="Conector recto 6"/>
          <p:cNvCxnSpPr/>
          <p:nvPr/>
        </p:nvCxnSpPr>
        <p:spPr>
          <a:xfrm>
            <a:off x="39629" y="948921"/>
            <a:ext cx="4636394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144899" y="5886420"/>
            <a:ext cx="3952088" cy="751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" name="1 Rectángulo"/>
          <p:cNvSpPr/>
          <p:nvPr/>
        </p:nvSpPr>
        <p:spPr>
          <a:xfrm>
            <a:off x="-68273" y="2951516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FF9900"/>
                </a:solidFill>
                <a:latin typeface="Swis721 BlkCn BT" panose="020B0806030502040204" pitchFamily="34" charset="0"/>
              </a:rPr>
              <a:t>FISICO: </a:t>
            </a:r>
            <a:r>
              <a:rPr lang="es-MX" i="1" u="sng" dirty="0" smtClean="0">
                <a:solidFill>
                  <a:schemeClr val="tx2"/>
                </a:solidFill>
                <a:latin typeface="Arial Black" pitchFamily="34" charset="0"/>
              </a:rPr>
              <a:t>100%</a:t>
            </a:r>
            <a:endParaRPr lang="es-MX" i="1" u="sng" dirty="0">
              <a:solidFill>
                <a:schemeClr val="tx2"/>
              </a:solidFill>
              <a:latin typeface="Arial Black" pitchFamily="34" charset="0"/>
            </a:endParaRPr>
          </a:p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FF9900"/>
                </a:solidFill>
                <a:latin typeface="Swis721 BlkCn BT" panose="020B0806030502040204" pitchFamily="34" charset="0"/>
              </a:rPr>
              <a:t>FINANCIERO: </a:t>
            </a:r>
            <a:r>
              <a:rPr lang="es-MX" i="1" u="sng" dirty="0" smtClean="0">
                <a:solidFill>
                  <a:schemeClr val="tx2"/>
                </a:solidFill>
                <a:latin typeface="Arial Black" pitchFamily="34" charset="0"/>
              </a:rPr>
              <a:t>100%</a:t>
            </a:r>
            <a:endParaRPr lang="es-MX" i="1" u="sng" dirty="0">
              <a:solidFill>
                <a:schemeClr val="tx2"/>
              </a:solidFill>
              <a:latin typeface="Arial Black" pitchFamily="34" charset="0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577" y="5963554"/>
            <a:ext cx="1490972" cy="59076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7"/>
          <a:srcRect l="34546" t="10450" r="7204" b="12373"/>
          <a:stretch/>
        </p:blipFill>
        <p:spPr>
          <a:xfrm>
            <a:off x="620533" y="3572876"/>
            <a:ext cx="2988669" cy="2227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242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8708" y="-19353"/>
            <a:ext cx="4415291" cy="6877353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2515" y="5746009"/>
            <a:ext cx="1355717" cy="1025851"/>
          </a:xfrm>
          <a:prstGeom prst="rect">
            <a:avLst/>
          </a:prstGeom>
        </p:spPr>
      </p:pic>
      <p:pic>
        <p:nvPicPr>
          <p:cNvPr id="19" name="Picture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-13057" y="-19353"/>
            <a:ext cx="9156489" cy="121023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91587" y="1107945"/>
            <a:ext cx="4898827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PAVIMENTACION ASFALTICA Y CORDON TRAPEZOIDAL EN CALLE  SAN ANTONIO ENTRE CALLE GUADALUPE Y TOPE DE CALLE COL. CORDOBA</a:t>
            </a:r>
            <a:r>
              <a:rPr lang="es-MX" sz="1600" i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 smtClean="0">
                <a:solidFill>
                  <a:srgbClr val="FF9900"/>
                </a:solidFill>
                <a:latin typeface="Arial Black" pitchFamily="34" charset="0"/>
              </a:rPr>
              <a:t>MONTO: </a:t>
            </a:r>
            <a:r>
              <a:rPr lang="es-MX" i="1" u="sng" dirty="0">
                <a:solidFill>
                  <a:srgbClr val="FF9900"/>
                </a:solidFill>
                <a:latin typeface="Arial Black" pitchFamily="34" charset="0"/>
              </a:rPr>
              <a:t> </a:t>
            </a:r>
            <a:r>
              <a:rPr lang="es-MX" i="1" u="sng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$1,507,005.00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 smtClean="0">
                <a:solidFill>
                  <a:srgbClr val="FF9900"/>
                </a:solidFill>
                <a:latin typeface="Arial Black" pitchFamily="34" charset="0"/>
              </a:rPr>
              <a:t>ALCANCE: </a:t>
            </a:r>
            <a:r>
              <a:rPr lang="es-MX" sz="1600" i="1" u="sng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250 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39629" y="405325"/>
            <a:ext cx="52159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i="1" dirty="0" smtClean="0">
                <a:solidFill>
                  <a:srgbClr val="FF9900"/>
                </a:solidFill>
                <a:latin typeface="Arial Black" pitchFamily="34" charset="0"/>
              </a:rPr>
              <a:t>OBRA</a:t>
            </a:r>
            <a:r>
              <a:rPr lang="es-MX" sz="2800" i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es-MX" sz="2800" i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OP-SF-016/2022</a:t>
            </a:r>
            <a:endParaRPr lang="es-MX" sz="2800" i="1" dirty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</p:txBody>
      </p:sp>
      <p:cxnSp>
        <p:nvCxnSpPr>
          <p:cNvPr id="7" name="Conector recto 6"/>
          <p:cNvCxnSpPr/>
          <p:nvPr/>
        </p:nvCxnSpPr>
        <p:spPr>
          <a:xfrm>
            <a:off x="39629" y="948921"/>
            <a:ext cx="4636394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144899" y="5886420"/>
            <a:ext cx="3952088" cy="751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" name="1 Rectángulo"/>
          <p:cNvSpPr/>
          <p:nvPr/>
        </p:nvSpPr>
        <p:spPr>
          <a:xfrm>
            <a:off x="-68273" y="2951516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FF9900"/>
                </a:solidFill>
                <a:latin typeface="Swis721 BlkCn BT" panose="020B0806030502040204" pitchFamily="34" charset="0"/>
              </a:rPr>
              <a:t>FISICO: </a:t>
            </a:r>
            <a:r>
              <a:rPr lang="es-MX" i="1" u="sng" dirty="0" smtClean="0">
                <a:solidFill>
                  <a:schemeClr val="tx2"/>
                </a:solidFill>
                <a:latin typeface="Arial Black" pitchFamily="34" charset="0"/>
              </a:rPr>
              <a:t>100%</a:t>
            </a:r>
            <a:endParaRPr lang="es-MX" i="1" u="sng" dirty="0">
              <a:solidFill>
                <a:schemeClr val="tx2"/>
              </a:solidFill>
              <a:latin typeface="Arial Black" pitchFamily="34" charset="0"/>
            </a:endParaRPr>
          </a:p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FF9900"/>
                </a:solidFill>
                <a:latin typeface="Swis721 BlkCn BT" panose="020B0806030502040204" pitchFamily="34" charset="0"/>
              </a:rPr>
              <a:t>FINANCIERO: </a:t>
            </a:r>
            <a:r>
              <a:rPr lang="es-MX" i="1" u="sng" dirty="0" smtClean="0">
                <a:solidFill>
                  <a:schemeClr val="tx2"/>
                </a:solidFill>
                <a:latin typeface="Arial Black" pitchFamily="34" charset="0"/>
              </a:rPr>
              <a:t>100%</a:t>
            </a:r>
            <a:endParaRPr lang="es-MX" i="1" u="sng" dirty="0">
              <a:solidFill>
                <a:schemeClr val="tx2"/>
              </a:solidFill>
              <a:latin typeface="Arial Black" pitchFamily="34" charset="0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577" y="5963554"/>
            <a:ext cx="1490972" cy="59076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7"/>
          <a:srcRect l="31689" t="13820" r="5482" b="8677"/>
          <a:stretch/>
        </p:blipFill>
        <p:spPr>
          <a:xfrm>
            <a:off x="661211" y="3631146"/>
            <a:ext cx="3085097" cy="2140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280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518" y="0"/>
            <a:ext cx="4470482" cy="685800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2515" y="5746009"/>
            <a:ext cx="1355717" cy="1025851"/>
          </a:xfrm>
          <a:prstGeom prst="rect">
            <a:avLst/>
          </a:prstGeom>
        </p:spPr>
      </p:pic>
      <p:pic>
        <p:nvPicPr>
          <p:cNvPr id="19" name="Picture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-13057" y="-19353"/>
            <a:ext cx="9156489" cy="121023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91587" y="1107945"/>
            <a:ext cx="4898827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PAVIMENTACION ASFALTICA Y CORDON TRAPEZOIDAL EN PRIV. PROGRESO ENTRE CALLE PROGRESO Y TOPE DE CALLE EN COL. ZONA </a:t>
            </a:r>
            <a:r>
              <a:rPr lang="es-MX" sz="1600" i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CENTRO.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 smtClean="0">
                <a:solidFill>
                  <a:srgbClr val="FF9900"/>
                </a:solidFill>
                <a:latin typeface="Arial Black" pitchFamily="34" charset="0"/>
              </a:rPr>
              <a:t>MONTO: </a:t>
            </a:r>
            <a:r>
              <a:rPr lang="es-MX" i="1" u="sng" dirty="0">
                <a:solidFill>
                  <a:srgbClr val="FF9900"/>
                </a:solidFill>
                <a:latin typeface="Arial Black" pitchFamily="34" charset="0"/>
              </a:rPr>
              <a:t> </a:t>
            </a:r>
            <a:r>
              <a:rPr lang="es-MX" i="1" u="sng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$648,400.00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 smtClean="0">
                <a:solidFill>
                  <a:srgbClr val="FF9900"/>
                </a:solidFill>
                <a:latin typeface="Arial Black" pitchFamily="34" charset="0"/>
              </a:rPr>
              <a:t>ALCANCE: </a:t>
            </a:r>
            <a:r>
              <a:rPr lang="es-MX" sz="1600" i="1" u="sng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115 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39629" y="405325"/>
            <a:ext cx="52159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i="1" dirty="0" smtClean="0">
                <a:solidFill>
                  <a:srgbClr val="FF9900"/>
                </a:solidFill>
                <a:latin typeface="Arial Black" pitchFamily="34" charset="0"/>
              </a:rPr>
              <a:t>OBRA</a:t>
            </a:r>
            <a:r>
              <a:rPr lang="es-MX" sz="2800" i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es-MX" sz="2800" i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OP-SF-017/2022</a:t>
            </a:r>
            <a:endParaRPr lang="es-MX" sz="2800" i="1" dirty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</p:txBody>
      </p:sp>
      <p:cxnSp>
        <p:nvCxnSpPr>
          <p:cNvPr id="7" name="Conector recto 6"/>
          <p:cNvCxnSpPr/>
          <p:nvPr/>
        </p:nvCxnSpPr>
        <p:spPr>
          <a:xfrm>
            <a:off x="39629" y="948921"/>
            <a:ext cx="4636394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144899" y="5886420"/>
            <a:ext cx="3952088" cy="751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" name="1 Rectángulo"/>
          <p:cNvSpPr/>
          <p:nvPr/>
        </p:nvSpPr>
        <p:spPr>
          <a:xfrm>
            <a:off x="-68273" y="2951516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FF9900"/>
                </a:solidFill>
                <a:latin typeface="Swis721 BlkCn BT" panose="020B0806030502040204" pitchFamily="34" charset="0"/>
              </a:rPr>
              <a:t>FISICO: </a:t>
            </a:r>
            <a:r>
              <a:rPr lang="es-MX" i="1" u="sng" dirty="0" smtClean="0">
                <a:solidFill>
                  <a:schemeClr val="tx2"/>
                </a:solidFill>
                <a:latin typeface="Arial Black" pitchFamily="34" charset="0"/>
              </a:rPr>
              <a:t>100%</a:t>
            </a:r>
            <a:endParaRPr lang="es-MX" i="1" u="sng" dirty="0">
              <a:solidFill>
                <a:schemeClr val="tx2"/>
              </a:solidFill>
              <a:latin typeface="Arial Black" pitchFamily="34" charset="0"/>
            </a:endParaRPr>
          </a:p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FF9900"/>
                </a:solidFill>
                <a:latin typeface="Swis721 BlkCn BT" panose="020B0806030502040204" pitchFamily="34" charset="0"/>
              </a:rPr>
              <a:t>FINANCIERO: </a:t>
            </a:r>
            <a:r>
              <a:rPr lang="es-MX" i="1" u="sng" dirty="0" smtClean="0">
                <a:solidFill>
                  <a:schemeClr val="tx2"/>
                </a:solidFill>
                <a:latin typeface="Arial Black" pitchFamily="34" charset="0"/>
              </a:rPr>
              <a:t>100%</a:t>
            </a:r>
            <a:endParaRPr lang="es-MX" i="1" u="sng" dirty="0">
              <a:solidFill>
                <a:schemeClr val="tx2"/>
              </a:solidFill>
              <a:latin typeface="Arial Black" pitchFamily="34" charset="0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577" y="5963554"/>
            <a:ext cx="1490972" cy="59076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7"/>
          <a:srcRect l="36344" t="17568" r="9071" b="14047"/>
          <a:stretch/>
        </p:blipFill>
        <p:spPr>
          <a:xfrm>
            <a:off x="468577" y="3569860"/>
            <a:ext cx="3213610" cy="2264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01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518" y="0"/>
            <a:ext cx="4470482" cy="685800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2515" y="5746009"/>
            <a:ext cx="1355717" cy="1025851"/>
          </a:xfrm>
          <a:prstGeom prst="rect">
            <a:avLst/>
          </a:prstGeom>
        </p:spPr>
      </p:pic>
      <p:pic>
        <p:nvPicPr>
          <p:cNvPr id="19" name="Picture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-13057" y="-19353"/>
            <a:ext cx="9156489" cy="121023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91587" y="1107945"/>
            <a:ext cx="4898827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PAVIMENTACION ASFALTICA Y CORDON TRAPEZOIDAL EN CALLE TEODULO FLORES ENTRE CALLE DR. CARLOS VALDEZ Y TOPE CON CALLE COL. BUROCRATAS</a:t>
            </a:r>
            <a:r>
              <a:rPr lang="es-MX" sz="1600" i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 smtClean="0">
                <a:solidFill>
                  <a:srgbClr val="FF9900"/>
                </a:solidFill>
                <a:latin typeface="Arial Black" pitchFamily="34" charset="0"/>
              </a:rPr>
              <a:t>MONTO: </a:t>
            </a:r>
            <a:r>
              <a:rPr lang="es-MX" i="1" u="sng" dirty="0">
                <a:solidFill>
                  <a:srgbClr val="FF9900"/>
                </a:solidFill>
                <a:latin typeface="Arial Black" pitchFamily="34" charset="0"/>
              </a:rPr>
              <a:t> </a:t>
            </a:r>
            <a:r>
              <a:rPr lang="es-MX" i="1" u="sng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$1,380,020.00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 smtClean="0">
                <a:solidFill>
                  <a:srgbClr val="FF9900"/>
                </a:solidFill>
                <a:latin typeface="Arial Black" pitchFamily="34" charset="0"/>
              </a:rPr>
              <a:t>ALCANCE: </a:t>
            </a:r>
            <a:r>
              <a:rPr lang="es-MX" sz="1600" i="1" u="sng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1</a:t>
            </a:r>
            <a:r>
              <a:rPr lang="es-MX" sz="1600" i="1" u="sng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50 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39629" y="405325"/>
            <a:ext cx="52159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i="1" dirty="0" smtClean="0">
                <a:solidFill>
                  <a:srgbClr val="FF9900"/>
                </a:solidFill>
                <a:latin typeface="Arial Black" pitchFamily="34" charset="0"/>
              </a:rPr>
              <a:t>OBRA</a:t>
            </a:r>
            <a:r>
              <a:rPr lang="es-MX" sz="2800" i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es-MX" sz="2800" i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OP-SF-018/2022</a:t>
            </a:r>
            <a:endParaRPr lang="es-MX" sz="2800" i="1" dirty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</p:txBody>
      </p:sp>
      <p:cxnSp>
        <p:nvCxnSpPr>
          <p:cNvPr id="7" name="Conector recto 6"/>
          <p:cNvCxnSpPr/>
          <p:nvPr/>
        </p:nvCxnSpPr>
        <p:spPr>
          <a:xfrm>
            <a:off x="39629" y="948921"/>
            <a:ext cx="4636394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144899" y="5886420"/>
            <a:ext cx="3952088" cy="751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" name="1 Rectángulo"/>
          <p:cNvSpPr/>
          <p:nvPr/>
        </p:nvSpPr>
        <p:spPr>
          <a:xfrm>
            <a:off x="-68273" y="2951516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FF9900"/>
                </a:solidFill>
                <a:latin typeface="Swis721 BlkCn BT" panose="020B0806030502040204" pitchFamily="34" charset="0"/>
              </a:rPr>
              <a:t>FISICO: </a:t>
            </a:r>
            <a:r>
              <a:rPr lang="es-MX" i="1" u="sng" dirty="0" smtClean="0">
                <a:solidFill>
                  <a:schemeClr val="tx2"/>
                </a:solidFill>
                <a:latin typeface="Arial Black" pitchFamily="34" charset="0"/>
              </a:rPr>
              <a:t>100%</a:t>
            </a:r>
            <a:endParaRPr lang="es-MX" i="1" u="sng" dirty="0">
              <a:solidFill>
                <a:schemeClr val="tx2"/>
              </a:solidFill>
              <a:latin typeface="Arial Black" pitchFamily="34" charset="0"/>
            </a:endParaRPr>
          </a:p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FF9900"/>
                </a:solidFill>
                <a:latin typeface="Swis721 BlkCn BT" panose="020B0806030502040204" pitchFamily="34" charset="0"/>
              </a:rPr>
              <a:t>FINANCIERO: </a:t>
            </a:r>
            <a:r>
              <a:rPr lang="es-MX" i="1" u="sng" dirty="0" smtClean="0">
                <a:solidFill>
                  <a:schemeClr val="tx2"/>
                </a:solidFill>
                <a:latin typeface="Arial Black" pitchFamily="34" charset="0"/>
              </a:rPr>
              <a:t>100%</a:t>
            </a:r>
            <a:endParaRPr lang="es-MX" i="1" u="sng" dirty="0">
              <a:solidFill>
                <a:schemeClr val="tx2"/>
              </a:solidFill>
              <a:latin typeface="Arial Black" pitchFamily="34" charset="0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577" y="5963554"/>
            <a:ext cx="1490972" cy="59076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7"/>
          <a:srcRect l="28778" t="16236" r="10041" b="10496"/>
          <a:stretch/>
        </p:blipFill>
        <p:spPr>
          <a:xfrm>
            <a:off x="669276" y="3719965"/>
            <a:ext cx="2990534" cy="2014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319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36038" y="1250607"/>
            <a:ext cx="6858000" cy="4356787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2515" y="5746009"/>
            <a:ext cx="1355717" cy="1025851"/>
          </a:xfrm>
          <a:prstGeom prst="rect">
            <a:avLst/>
          </a:prstGeom>
        </p:spPr>
      </p:pic>
      <p:pic>
        <p:nvPicPr>
          <p:cNvPr id="19" name="Picture 2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-13057" y="-19353"/>
            <a:ext cx="9156489" cy="121023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91587" y="1107945"/>
            <a:ext cx="4898827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SUMINISTRO Y APLICACIÓN DE PINTURA EN DIFERENTES VIALIDADES Y AREAS DE LA CIUDAD DE MONCLOVA (1A. ETAPA</a:t>
            </a:r>
            <a:r>
              <a:rPr lang="es-MX" sz="1600" i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 smtClean="0">
                <a:solidFill>
                  <a:srgbClr val="FF9900"/>
                </a:solidFill>
                <a:latin typeface="Arial Black" pitchFamily="34" charset="0"/>
              </a:rPr>
              <a:t>MONTO: </a:t>
            </a:r>
            <a:r>
              <a:rPr lang="es-MX" i="1" u="sng" dirty="0">
                <a:solidFill>
                  <a:srgbClr val="FF9900"/>
                </a:solidFill>
                <a:latin typeface="Arial Black" pitchFamily="34" charset="0"/>
              </a:rPr>
              <a:t> </a:t>
            </a:r>
            <a:r>
              <a:rPr lang="es-MX" i="1" u="sng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$1,376,931.60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 smtClean="0">
                <a:solidFill>
                  <a:srgbClr val="FF9900"/>
                </a:solidFill>
                <a:latin typeface="Arial Black" pitchFamily="34" charset="0"/>
              </a:rPr>
              <a:t>ALCANCE: </a:t>
            </a:r>
            <a:r>
              <a:rPr lang="es-MX" sz="1600" i="1" u="sng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3,058 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39629" y="405325"/>
            <a:ext cx="52159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i="1" dirty="0" smtClean="0">
                <a:solidFill>
                  <a:srgbClr val="FF9900"/>
                </a:solidFill>
                <a:latin typeface="Arial Black" pitchFamily="34" charset="0"/>
              </a:rPr>
              <a:t>OBRA</a:t>
            </a:r>
            <a:r>
              <a:rPr lang="es-MX" sz="2800" i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es-MX" sz="2800" i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OP-SE-001/2022</a:t>
            </a:r>
            <a:endParaRPr lang="es-MX" sz="2800" i="1" dirty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</p:txBody>
      </p:sp>
      <p:cxnSp>
        <p:nvCxnSpPr>
          <p:cNvPr id="7" name="Conector recto 6"/>
          <p:cNvCxnSpPr/>
          <p:nvPr/>
        </p:nvCxnSpPr>
        <p:spPr>
          <a:xfrm>
            <a:off x="39629" y="948921"/>
            <a:ext cx="4636394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144899" y="5886420"/>
            <a:ext cx="3952088" cy="751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" name="1 Rectángulo"/>
          <p:cNvSpPr/>
          <p:nvPr/>
        </p:nvSpPr>
        <p:spPr>
          <a:xfrm>
            <a:off x="-68273" y="2951516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FF9900"/>
                </a:solidFill>
                <a:latin typeface="Swis721 BlkCn BT" panose="020B0806030502040204" pitchFamily="34" charset="0"/>
              </a:rPr>
              <a:t>FISICO: </a:t>
            </a:r>
            <a:r>
              <a:rPr lang="es-MX" i="1" u="sng" dirty="0" smtClean="0">
                <a:solidFill>
                  <a:schemeClr val="tx2"/>
                </a:solidFill>
                <a:latin typeface="Arial Black" pitchFamily="34" charset="0"/>
              </a:rPr>
              <a:t>100%</a:t>
            </a:r>
            <a:endParaRPr lang="es-MX" i="1" u="sng" dirty="0">
              <a:solidFill>
                <a:schemeClr val="tx2"/>
              </a:solidFill>
              <a:latin typeface="Arial Black" pitchFamily="34" charset="0"/>
            </a:endParaRPr>
          </a:p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FF9900"/>
                </a:solidFill>
                <a:latin typeface="Swis721 BlkCn BT" panose="020B0806030502040204" pitchFamily="34" charset="0"/>
              </a:rPr>
              <a:t>FINANCIERO: </a:t>
            </a:r>
            <a:r>
              <a:rPr lang="es-MX" i="1" u="sng" dirty="0" smtClean="0">
                <a:solidFill>
                  <a:schemeClr val="tx2"/>
                </a:solidFill>
                <a:latin typeface="Arial Black" pitchFamily="34" charset="0"/>
              </a:rPr>
              <a:t>100%</a:t>
            </a:r>
            <a:endParaRPr lang="es-MX" i="1" u="sng" dirty="0">
              <a:solidFill>
                <a:schemeClr val="tx2"/>
              </a:solidFill>
              <a:latin typeface="Arial Black" pitchFamily="34" charset="0"/>
            </a:endParaRPr>
          </a:p>
        </p:txBody>
      </p:sp>
      <p:pic>
        <p:nvPicPr>
          <p:cNvPr id="23" name="Picture 2"/>
          <p:cNvPicPr>
            <a:picLocks noChangeAspect="1"/>
          </p:cNvPicPr>
          <p:nvPr/>
        </p:nvPicPr>
        <p:blipFill rotWithShape="1">
          <a:blip r:embed="rId7"/>
          <a:srcRect l="35565" t="15236" r="4873" b="7575"/>
          <a:stretch/>
        </p:blipFill>
        <p:spPr>
          <a:xfrm>
            <a:off x="687478" y="3572103"/>
            <a:ext cx="3079258" cy="2244693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8577" y="5963554"/>
            <a:ext cx="1490972" cy="590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03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8709" y="-19354"/>
            <a:ext cx="4430830" cy="6877353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2515" y="5746009"/>
            <a:ext cx="1355717" cy="1025851"/>
          </a:xfrm>
          <a:prstGeom prst="rect">
            <a:avLst/>
          </a:prstGeom>
        </p:spPr>
      </p:pic>
      <p:pic>
        <p:nvPicPr>
          <p:cNvPr id="19" name="Picture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-13057" y="-19353"/>
            <a:ext cx="9156489" cy="121023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91587" y="1107945"/>
            <a:ext cx="489882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RENTA DE UN CAMION CISTERNA PARA DIVERSAS ACTIVIDADES EN LA CIUDAD DE MONCLOVA</a:t>
            </a:r>
            <a:r>
              <a:rPr lang="es-MX" sz="1600" i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 smtClean="0">
                <a:solidFill>
                  <a:srgbClr val="FF9900"/>
                </a:solidFill>
                <a:latin typeface="Arial Black" pitchFamily="34" charset="0"/>
              </a:rPr>
              <a:t>MONTO: </a:t>
            </a:r>
            <a:r>
              <a:rPr lang="es-MX" i="1" u="sng" dirty="0">
                <a:solidFill>
                  <a:srgbClr val="FF9900"/>
                </a:solidFill>
                <a:latin typeface="Arial Black" pitchFamily="34" charset="0"/>
              </a:rPr>
              <a:t> </a:t>
            </a:r>
            <a:r>
              <a:rPr lang="es-MX" i="1" u="sng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$812,000.00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 smtClean="0">
                <a:solidFill>
                  <a:srgbClr val="FF9900"/>
                </a:solidFill>
                <a:latin typeface="Arial Black" pitchFamily="34" charset="0"/>
              </a:rPr>
              <a:t>ALCANCE: </a:t>
            </a:r>
            <a:r>
              <a:rPr lang="es-MX" sz="1600" i="1" u="sng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8,155 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39629" y="405325"/>
            <a:ext cx="52159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i="1" dirty="0" smtClean="0">
                <a:solidFill>
                  <a:srgbClr val="FF9900"/>
                </a:solidFill>
                <a:latin typeface="Arial Black" pitchFamily="34" charset="0"/>
              </a:rPr>
              <a:t>OBRA</a:t>
            </a:r>
            <a:r>
              <a:rPr lang="es-MX" sz="2800" i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es-MX" sz="2800" i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OP-SE-019/2022</a:t>
            </a:r>
            <a:endParaRPr lang="es-MX" sz="2800" i="1" dirty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</p:txBody>
      </p:sp>
      <p:cxnSp>
        <p:nvCxnSpPr>
          <p:cNvPr id="7" name="Conector recto 6"/>
          <p:cNvCxnSpPr/>
          <p:nvPr/>
        </p:nvCxnSpPr>
        <p:spPr>
          <a:xfrm>
            <a:off x="39629" y="948921"/>
            <a:ext cx="4636394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144899" y="5886420"/>
            <a:ext cx="3952088" cy="751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" name="1 Rectángulo"/>
          <p:cNvSpPr/>
          <p:nvPr/>
        </p:nvSpPr>
        <p:spPr>
          <a:xfrm>
            <a:off x="-68273" y="2951516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FF9900"/>
                </a:solidFill>
                <a:latin typeface="Swis721 BlkCn BT" panose="020B0806030502040204" pitchFamily="34" charset="0"/>
              </a:rPr>
              <a:t>FISICO: </a:t>
            </a:r>
            <a:r>
              <a:rPr lang="es-MX" i="1" u="sng" dirty="0" smtClean="0">
                <a:solidFill>
                  <a:schemeClr val="tx2"/>
                </a:solidFill>
                <a:latin typeface="Arial Black" pitchFamily="34" charset="0"/>
              </a:rPr>
              <a:t>34%</a:t>
            </a:r>
            <a:endParaRPr lang="es-MX" i="1" u="sng" dirty="0">
              <a:solidFill>
                <a:schemeClr val="tx2"/>
              </a:solidFill>
              <a:latin typeface="Arial Black" pitchFamily="34" charset="0"/>
            </a:endParaRPr>
          </a:p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FF9900"/>
                </a:solidFill>
                <a:latin typeface="Swis721 BlkCn BT" panose="020B0806030502040204" pitchFamily="34" charset="0"/>
              </a:rPr>
              <a:t>FINANCIERO: </a:t>
            </a:r>
            <a:r>
              <a:rPr lang="es-MX" i="1" u="sng" dirty="0">
                <a:solidFill>
                  <a:schemeClr val="tx2"/>
                </a:solidFill>
                <a:latin typeface="Arial Black" pitchFamily="34" charset="0"/>
              </a:rPr>
              <a:t>3</a:t>
            </a:r>
            <a:r>
              <a:rPr lang="es-MX" i="1" u="sng" dirty="0" smtClean="0">
                <a:solidFill>
                  <a:schemeClr val="tx2"/>
                </a:solidFill>
                <a:latin typeface="Arial Black" pitchFamily="34" charset="0"/>
              </a:rPr>
              <a:t>0%</a:t>
            </a:r>
            <a:endParaRPr lang="es-MX" i="1" u="sng" dirty="0">
              <a:solidFill>
                <a:schemeClr val="tx2"/>
              </a:solidFill>
              <a:latin typeface="Arial Black" pitchFamily="34" charset="0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577" y="5963554"/>
            <a:ext cx="1490972" cy="590762"/>
          </a:xfrm>
          <a:prstGeom prst="rect">
            <a:avLst/>
          </a:prstGeom>
        </p:spPr>
      </p:pic>
      <p:pic>
        <p:nvPicPr>
          <p:cNvPr id="13" name="Picture 2"/>
          <p:cNvPicPr>
            <a:picLocks noChangeAspect="1"/>
          </p:cNvPicPr>
          <p:nvPr/>
        </p:nvPicPr>
        <p:blipFill rotWithShape="1">
          <a:blip r:embed="rId7"/>
          <a:srcRect l="35565" t="15236" r="4873" b="7575"/>
          <a:stretch/>
        </p:blipFill>
        <p:spPr>
          <a:xfrm>
            <a:off x="687478" y="3572103"/>
            <a:ext cx="3079258" cy="2244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930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7907" y="-19354"/>
            <a:ext cx="4425525" cy="6877353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2515" y="5746009"/>
            <a:ext cx="1355717" cy="1025851"/>
          </a:xfrm>
          <a:prstGeom prst="rect">
            <a:avLst/>
          </a:prstGeom>
        </p:spPr>
      </p:pic>
      <p:pic>
        <p:nvPicPr>
          <p:cNvPr id="19" name="Picture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-13057" y="-19353"/>
            <a:ext cx="9156489" cy="121023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91587" y="1107945"/>
            <a:ext cx="489882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RENTA DE DOS CAMIONES CISTERNA PARA DIVERSAS ACTIVIDADES EN LA CIUDAD DE MONCLOVA</a:t>
            </a:r>
            <a:r>
              <a:rPr lang="es-MX" sz="1600" i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 smtClean="0">
                <a:solidFill>
                  <a:srgbClr val="FF9900"/>
                </a:solidFill>
                <a:latin typeface="Arial Black" pitchFamily="34" charset="0"/>
              </a:rPr>
              <a:t>MONTO: </a:t>
            </a:r>
            <a:r>
              <a:rPr lang="es-MX" i="1" u="sng" dirty="0">
                <a:solidFill>
                  <a:srgbClr val="FF9900"/>
                </a:solidFill>
                <a:latin typeface="Arial Black" pitchFamily="34" charset="0"/>
              </a:rPr>
              <a:t> </a:t>
            </a:r>
            <a:r>
              <a:rPr lang="es-MX" i="1" u="sng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$1,392,000.00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 smtClean="0">
                <a:solidFill>
                  <a:srgbClr val="FF9900"/>
                </a:solidFill>
                <a:latin typeface="Arial Black" pitchFamily="34" charset="0"/>
              </a:rPr>
              <a:t>ALCANCE: </a:t>
            </a:r>
            <a:r>
              <a:rPr lang="es-MX" sz="1600" i="1" u="sng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7,506 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39629" y="405325"/>
            <a:ext cx="52159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i="1" dirty="0" smtClean="0">
                <a:solidFill>
                  <a:srgbClr val="FF9900"/>
                </a:solidFill>
                <a:latin typeface="Arial Black" pitchFamily="34" charset="0"/>
              </a:rPr>
              <a:t>OBRA</a:t>
            </a:r>
            <a:r>
              <a:rPr lang="es-MX" sz="2800" i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es-MX" sz="2800" i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OP-SE-020/2022</a:t>
            </a:r>
            <a:endParaRPr lang="es-MX" sz="2800" i="1" dirty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</p:txBody>
      </p:sp>
      <p:cxnSp>
        <p:nvCxnSpPr>
          <p:cNvPr id="7" name="Conector recto 6"/>
          <p:cNvCxnSpPr/>
          <p:nvPr/>
        </p:nvCxnSpPr>
        <p:spPr>
          <a:xfrm>
            <a:off x="39629" y="948921"/>
            <a:ext cx="4636394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144899" y="5886420"/>
            <a:ext cx="3952088" cy="751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" name="1 Rectángulo"/>
          <p:cNvSpPr/>
          <p:nvPr/>
        </p:nvSpPr>
        <p:spPr>
          <a:xfrm>
            <a:off x="-68273" y="2951516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FF9900"/>
                </a:solidFill>
                <a:latin typeface="Swis721 BlkCn BT" panose="020B0806030502040204" pitchFamily="34" charset="0"/>
              </a:rPr>
              <a:t>FISICO: </a:t>
            </a:r>
            <a:r>
              <a:rPr lang="es-MX" i="1" u="sng" dirty="0" smtClean="0">
                <a:solidFill>
                  <a:schemeClr val="tx2"/>
                </a:solidFill>
                <a:latin typeface="Arial Black" pitchFamily="34" charset="0"/>
              </a:rPr>
              <a:t>34%</a:t>
            </a:r>
            <a:endParaRPr lang="es-MX" i="1" u="sng" dirty="0">
              <a:solidFill>
                <a:schemeClr val="tx2"/>
              </a:solidFill>
              <a:latin typeface="Arial Black" pitchFamily="34" charset="0"/>
            </a:endParaRPr>
          </a:p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FF9900"/>
                </a:solidFill>
                <a:latin typeface="Swis721 BlkCn BT" panose="020B0806030502040204" pitchFamily="34" charset="0"/>
              </a:rPr>
              <a:t>FINANCIERO: </a:t>
            </a:r>
            <a:r>
              <a:rPr lang="es-MX" i="1" u="sng" dirty="0">
                <a:solidFill>
                  <a:schemeClr val="tx2"/>
                </a:solidFill>
                <a:latin typeface="Arial Black" pitchFamily="34" charset="0"/>
              </a:rPr>
              <a:t>3</a:t>
            </a:r>
            <a:r>
              <a:rPr lang="es-MX" i="1" u="sng" dirty="0" smtClean="0">
                <a:solidFill>
                  <a:schemeClr val="tx2"/>
                </a:solidFill>
                <a:latin typeface="Arial Black" pitchFamily="34" charset="0"/>
              </a:rPr>
              <a:t>0%</a:t>
            </a:r>
            <a:endParaRPr lang="es-MX" i="1" u="sng" dirty="0">
              <a:solidFill>
                <a:schemeClr val="tx2"/>
              </a:solidFill>
              <a:latin typeface="Arial Black" pitchFamily="34" charset="0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577" y="5963554"/>
            <a:ext cx="1490972" cy="590762"/>
          </a:xfrm>
          <a:prstGeom prst="rect">
            <a:avLst/>
          </a:prstGeom>
        </p:spPr>
      </p:pic>
      <p:pic>
        <p:nvPicPr>
          <p:cNvPr id="13" name="Picture 2"/>
          <p:cNvPicPr>
            <a:picLocks noChangeAspect="1"/>
          </p:cNvPicPr>
          <p:nvPr/>
        </p:nvPicPr>
        <p:blipFill rotWithShape="1">
          <a:blip r:embed="rId7"/>
          <a:srcRect l="35565" t="15236" r="4873" b="7575"/>
          <a:stretch/>
        </p:blipFill>
        <p:spPr>
          <a:xfrm>
            <a:off x="687478" y="3572103"/>
            <a:ext cx="3079258" cy="2244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617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8708" y="-19353"/>
            <a:ext cx="4415291" cy="6877353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2515" y="5746009"/>
            <a:ext cx="1355717" cy="1025851"/>
          </a:xfrm>
          <a:prstGeom prst="rect">
            <a:avLst/>
          </a:prstGeom>
        </p:spPr>
      </p:pic>
      <p:pic>
        <p:nvPicPr>
          <p:cNvPr id="19" name="Picture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-13057" y="-19353"/>
            <a:ext cx="9156489" cy="121023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91587" y="1107945"/>
            <a:ext cx="4898827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CONSTRUCCION DE CANCHA DE FUTBOL AMERICANO Y BEISBOL INFANTIL EN LA UNIDAD DEPORTIVA NORA LETICIA ROCHA EN LA CIUDAD DE MONCLOVA</a:t>
            </a:r>
            <a:r>
              <a:rPr lang="es-MX" sz="1600" i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 smtClean="0">
                <a:solidFill>
                  <a:srgbClr val="FF9900"/>
                </a:solidFill>
                <a:latin typeface="Arial Black" pitchFamily="34" charset="0"/>
              </a:rPr>
              <a:t>MONTO: </a:t>
            </a:r>
            <a:r>
              <a:rPr lang="es-MX" i="1" u="sng" dirty="0">
                <a:solidFill>
                  <a:srgbClr val="FF9900"/>
                </a:solidFill>
                <a:latin typeface="Arial Black" pitchFamily="34" charset="0"/>
              </a:rPr>
              <a:t> </a:t>
            </a:r>
            <a:r>
              <a:rPr lang="es-MX" i="1" u="sng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$5,917,368.80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 smtClean="0">
                <a:solidFill>
                  <a:srgbClr val="FF9900"/>
                </a:solidFill>
                <a:latin typeface="Arial Black" pitchFamily="34" charset="0"/>
              </a:rPr>
              <a:t>ALCANCE: </a:t>
            </a:r>
            <a:r>
              <a:rPr lang="es-MX" sz="1600" i="1" u="sng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1,356 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39629" y="405325"/>
            <a:ext cx="52159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i="1" dirty="0" smtClean="0">
                <a:solidFill>
                  <a:srgbClr val="FF9900"/>
                </a:solidFill>
                <a:latin typeface="Arial Black" pitchFamily="34" charset="0"/>
              </a:rPr>
              <a:t>OBRA</a:t>
            </a:r>
            <a:r>
              <a:rPr lang="es-MX" sz="2800" i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es-MX" sz="2800" i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OP-SL-021/2022</a:t>
            </a:r>
            <a:endParaRPr lang="es-MX" sz="2800" i="1" dirty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</p:txBody>
      </p:sp>
      <p:cxnSp>
        <p:nvCxnSpPr>
          <p:cNvPr id="7" name="Conector recto 6"/>
          <p:cNvCxnSpPr/>
          <p:nvPr/>
        </p:nvCxnSpPr>
        <p:spPr>
          <a:xfrm>
            <a:off x="39629" y="948921"/>
            <a:ext cx="4636394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144899" y="5886420"/>
            <a:ext cx="3952088" cy="751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" name="1 Rectángulo"/>
          <p:cNvSpPr/>
          <p:nvPr/>
        </p:nvSpPr>
        <p:spPr>
          <a:xfrm>
            <a:off x="-68273" y="2951516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FF9900"/>
                </a:solidFill>
                <a:latin typeface="Swis721 BlkCn BT" panose="020B0806030502040204" pitchFamily="34" charset="0"/>
              </a:rPr>
              <a:t>FISICO: </a:t>
            </a:r>
            <a:r>
              <a:rPr lang="es-MX" i="1" u="sng" dirty="0" smtClean="0">
                <a:solidFill>
                  <a:schemeClr val="tx2"/>
                </a:solidFill>
                <a:latin typeface="Arial Black" pitchFamily="34" charset="0"/>
              </a:rPr>
              <a:t>60%</a:t>
            </a:r>
            <a:endParaRPr lang="es-MX" i="1" u="sng" dirty="0">
              <a:solidFill>
                <a:schemeClr val="tx2"/>
              </a:solidFill>
              <a:latin typeface="Arial Black" pitchFamily="34" charset="0"/>
            </a:endParaRPr>
          </a:p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FF9900"/>
                </a:solidFill>
                <a:latin typeface="Swis721 BlkCn BT" panose="020B0806030502040204" pitchFamily="34" charset="0"/>
              </a:rPr>
              <a:t>FINANCIERO: </a:t>
            </a:r>
            <a:r>
              <a:rPr lang="es-MX" i="1" u="sng" dirty="0" smtClean="0">
                <a:solidFill>
                  <a:schemeClr val="tx2"/>
                </a:solidFill>
                <a:latin typeface="Arial Black" pitchFamily="34" charset="0"/>
              </a:rPr>
              <a:t>100%</a:t>
            </a:r>
            <a:endParaRPr lang="es-MX" i="1" u="sng" dirty="0">
              <a:solidFill>
                <a:schemeClr val="tx2"/>
              </a:solidFill>
              <a:latin typeface="Arial Black" pitchFamily="34" charset="0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577" y="5963554"/>
            <a:ext cx="1490972" cy="59076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0755" y="3638377"/>
            <a:ext cx="3377477" cy="2072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103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9926" y="0"/>
            <a:ext cx="4284074" cy="685800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2515" y="5746009"/>
            <a:ext cx="1355717" cy="1025851"/>
          </a:xfrm>
          <a:prstGeom prst="rect">
            <a:avLst/>
          </a:prstGeom>
        </p:spPr>
      </p:pic>
      <p:pic>
        <p:nvPicPr>
          <p:cNvPr id="19" name="Picture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-13057" y="-19353"/>
            <a:ext cx="9156489" cy="121023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91587" y="1107945"/>
            <a:ext cx="4898827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PAVIMENTACION ASFALTICA Y CORDON TRAPEZOIDAL EN JOSE CASTALDI ENTRE CALLE ZAPOPAN RAMON Y FCO. COSS EN COL. JOSE DE LAS FUENTES</a:t>
            </a:r>
            <a:r>
              <a:rPr lang="es-MX" sz="1600" i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 smtClean="0">
                <a:solidFill>
                  <a:srgbClr val="FF9900"/>
                </a:solidFill>
                <a:latin typeface="Arial Black" pitchFamily="34" charset="0"/>
              </a:rPr>
              <a:t>MONTO: </a:t>
            </a:r>
            <a:r>
              <a:rPr lang="es-MX" i="1" u="sng" dirty="0">
                <a:solidFill>
                  <a:srgbClr val="FF9900"/>
                </a:solidFill>
                <a:latin typeface="Arial Black" pitchFamily="34" charset="0"/>
              </a:rPr>
              <a:t> </a:t>
            </a:r>
            <a:r>
              <a:rPr lang="es-MX" i="1" u="sng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$1,559,061.00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 smtClean="0">
                <a:solidFill>
                  <a:srgbClr val="FF9900"/>
                </a:solidFill>
                <a:latin typeface="Arial Black" pitchFamily="34" charset="0"/>
              </a:rPr>
              <a:t>ALCANCE: </a:t>
            </a:r>
            <a:r>
              <a:rPr lang="es-MX" sz="1600" i="1" u="sng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365 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39629" y="405325"/>
            <a:ext cx="52159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i="1" dirty="0" smtClean="0">
                <a:solidFill>
                  <a:srgbClr val="FF9900"/>
                </a:solidFill>
                <a:latin typeface="Arial Black" pitchFamily="34" charset="0"/>
              </a:rPr>
              <a:t>OBRA</a:t>
            </a:r>
            <a:r>
              <a:rPr lang="es-MX" sz="2800" i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es-MX" sz="2800" i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OP-SF-022/2022</a:t>
            </a:r>
            <a:endParaRPr lang="es-MX" sz="2800" i="1" dirty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</p:txBody>
      </p:sp>
      <p:cxnSp>
        <p:nvCxnSpPr>
          <p:cNvPr id="7" name="Conector recto 6"/>
          <p:cNvCxnSpPr/>
          <p:nvPr/>
        </p:nvCxnSpPr>
        <p:spPr>
          <a:xfrm>
            <a:off x="39629" y="948921"/>
            <a:ext cx="4636394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144899" y="5886420"/>
            <a:ext cx="3952088" cy="751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" name="1 Rectángulo"/>
          <p:cNvSpPr/>
          <p:nvPr/>
        </p:nvSpPr>
        <p:spPr>
          <a:xfrm>
            <a:off x="-68273" y="2951516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FF9900"/>
                </a:solidFill>
                <a:latin typeface="Swis721 BlkCn BT" panose="020B0806030502040204" pitchFamily="34" charset="0"/>
              </a:rPr>
              <a:t>FISICO: </a:t>
            </a:r>
            <a:r>
              <a:rPr lang="es-MX" i="1" u="sng" dirty="0" smtClean="0">
                <a:solidFill>
                  <a:schemeClr val="tx2"/>
                </a:solidFill>
                <a:latin typeface="Arial Black" pitchFamily="34" charset="0"/>
              </a:rPr>
              <a:t>100%</a:t>
            </a:r>
            <a:endParaRPr lang="es-MX" i="1" u="sng" dirty="0">
              <a:solidFill>
                <a:schemeClr val="tx2"/>
              </a:solidFill>
              <a:latin typeface="Arial Black" pitchFamily="34" charset="0"/>
            </a:endParaRPr>
          </a:p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FF9900"/>
                </a:solidFill>
                <a:latin typeface="Swis721 BlkCn BT" panose="020B0806030502040204" pitchFamily="34" charset="0"/>
              </a:rPr>
              <a:t>FINANCIERO: </a:t>
            </a:r>
            <a:r>
              <a:rPr lang="es-MX" i="1" u="sng" dirty="0" smtClean="0">
                <a:solidFill>
                  <a:schemeClr val="tx2"/>
                </a:solidFill>
                <a:latin typeface="Arial Black" pitchFamily="34" charset="0"/>
              </a:rPr>
              <a:t>100%</a:t>
            </a:r>
            <a:endParaRPr lang="es-MX" i="1" u="sng" dirty="0">
              <a:solidFill>
                <a:schemeClr val="tx2"/>
              </a:solidFill>
              <a:latin typeface="Arial Black" pitchFamily="34" charset="0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577" y="5963554"/>
            <a:ext cx="1490972" cy="59076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7"/>
          <a:srcRect l="32877" t="17599" r="6126" b="11412"/>
          <a:stretch/>
        </p:blipFill>
        <p:spPr>
          <a:xfrm>
            <a:off x="482507" y="3628070"/>
            <a:ext cx="3233708" cy="2116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179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b="12054"/>
          <a:stretch/>
        </p:blipFill>
        <p:spPr>
          <a:xfrm>
            <a:off x="4819345" y="-46900"/>
            <a:ext cx="4324655" cy="6818759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2515" y="5746009"/>
            <a:ext cx="1355717" cy="1025851"/>
          </a:xfrm>
          <a:prstGeom prst="rect">
            <a:avLst/>
          </a:prstGeom>
        </p:spPr>
      </p:pic>
      <p:pic>
        <p:nvPicPr>
          <p:cNvPr id="19" name="Picture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-13057" y="-19353"/>
            <a:ext cx="9156489" cy="121023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91587" y="1107945"/>
            <a:ext cx="4898827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SUMINISTRO Y APLICACIÓN DE CARPETA Y ASFALTO PARA RIEGO DE LIGA PARA EL PROGRAMA DE BACHEO EN DIFERENTES VIALIDADES DE LA CIUDAD (2DA. ETAPA</a:t>
            </a:r>
            <a:r>
              <a:rPr lang="es-MX" sz="1600" i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 smtClean="0">
                <a:solidFill>
                  <a:srgbClr val="FF9900"/>
                </a:solidFill>
                <a:latin typeface="Arial Black" pitchFamily="34" charset="0"/>
              </a:rPr>
              <a:t>MONTO: </a:t>
            </a:r>
            <a:r>
              <a:rPr lang="es-MX" i="1" u="sng" dirty="0">
                <a:solidFill>
                  <a:srgbClr val="FF9900"/>
                </a:solidFill>
                <a:latin typeface="Arial Black" pitchFamily="34" charset="0"/>
              </a:rPr>
              <a:t> </a:t>
            </a:r>
            <a:r>
              <a:rPr lang="es-MX" i="1" u="sng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$5,970,496.80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 smtClean="0">
                <a:solidFill>
                  <a:srgbClr val="FF9900"/>
                </a:solidFill>
                <a:latin typeface="Arial Black" pitchFamily="34" charset="0"/>
              </a:rPr>
              <a:t>ALCANCE: </a:t>
            </a:r>
            <a:r>
              <a:rPr lang="es-MX" sz="1600" i="1" u="sng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33,268 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39629" y="405325"/>
            <a:ext cx="52159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i="1" dirty="0" smtClean="0">
                <a:solidFill>
                  <a:srgbClr val="FF9900"/>
                </a:solidFill>
                <a:latin typeface="Arial Black" pitchFamily="34" charset="0"/>
              </a:rPr>
              <a:t>OBRA</a:t>
            </a:r>
            <a:r>
              <a:rPr lang="es-MX" sz="2800" i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es-MX" sz="2800" i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OP-SF-023/2022</a:t>
            </a:r>
            <a:endParaRPr lang="es-MX" sz="2800" i="1" dirty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</p:txBody>
      </p:sp>
      <p:cxnSp>
        <p:nvCxnSpPr>
          <p:cNvPr id="7" name="Conector recto 6"/>
          <p:cNvCxnSpPr/>
          <p:nvPr/>
        </p:nvCxnSpPr>
        <p:spPr>
          <a:xfrm>
            <a:off x="39629" y="948921"/>
            <a:ext cx="4636394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144899" y="5886420"/>
            <a:ext cx="3952088" cy="751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" name="1 Rectángulo"/>
          <p:cNvSpPr/>
          <p:nvPr/>
        </p:nvSpPr>
        <p:spPr>
          <a:xfrm>
            <a:off x="-68273" y="2951516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FF9900"/>
                </a:solidFill>
                <a:latin typeface="Swis721 BlkCn BT" panose="020B0806030502040204" pitchFamily="34" charset="0"/>
              </a:rPr>
              <a:t>FISICO: </a:t>
            </a:r>
            <a:r>
              <a:rPr lang="es-MX" i="1" u="sng" dirty="0" smtClean="0">
                <a:solidFill>
                  <a:schemeClr val="tx2"/>
                </a:solidFill>
                <a:latin typeface="Arial Black" pitchFamily="34" charset="0"/>
              </a:rPr>
              <a:t>100%</a:t>
            </a:r>
            <a:endParaRPr lang="es-MX" i="1" u="sng" dirty="0">
              <a:solidFill>
                <a:schemeClr val="tx2"/>
              </a:solidFill>
              <a:latin typeface="Arial Black" pitchFamily="34" charset="0"/>
            </a:endParaRPr>
          </a:p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FF9900"/>
                </a:solidFill>
                <a:latin typeface="Swis721 BlkCn BT" panose="020B0806030502040204" pitchFamily="34" charset="0"/>
              </a:rPr>
              <a:t>FINANCIERO: </a:t>
            </a:r>
            <a:r>
              <a:rPr lang="es-MX" i="1" u="sng" dirty="0" smtClean="0">
                <a:solidFill>
                  <a:schemeClr val="tx2"/>
                </a:solidFill>
                <a:latin typeface="Arial Black" pitchFamily="34" charset="0"/>
              </a:rPr>
              <a:t>100%</a:t>
            </a:r>
            <a:endParaRPr lang="es-MX" i="1" u="sng" dirty="0">
              <a:solidFill>
                <a:schemeClr val="tx2"/>
              </a:solidFill>
              <a:latin typeface="Arial Black" pitchFamily="34" charset="0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577" y="5963554"/>
            <a:ext cx="1490972" cy="590762"/>
          </a:xfrm>
          <a:prstGeom prst="rect">
            <a:avLst/>
          </a:prstGeom>
        </p:spPr>
      </p:pic>
      <p:pic>
        <p:nvPicPr>
          <p:cNvPr id="13" name="Picture 2"/>
          <p:cNvPicPr>
            <a:picLocks noChangeAspect="1"/>
          </p:cNvPicPr>
          <p:nvPr/>
        </p:nvPicPr>
        <p:blipFill rotWithShape="1">
          <a:blip r:embed="rId7"/>
          <a:srcRect l="35565" t="15236" r="4873" b="7575"/>
          <a:stretch/>
        </p:blipFill>
        <p:spPr>
          <a:xfrm>
            <a:off x="687478" y="3572103"/>
            <a:ext cx="3079258" cy="2244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815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8708" y="-19353"/>
            <a:ext cx="4415291" cy="6877353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2515" y="5746009"/>
            <a:ext cx="1355717" cy="1025851"/>
          </a:xfrm>
          <a:prstGeom prst="rect">
            <a:avLst/>
          </a:prstGeom>
        </p:spPr>
      </p:pic>
      <p:pic>
        <p:nvPicPr>
          <p:cNvPr id="19" name="Picture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-13057" y="-19353"/>
            <a:ext cx="9156489" cy="121023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91587" y="1107945"/>
            <a:ext cx="4898827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CONSTRUCCION DE CORDON TRAPEZOIDAL EN CALLE CAMINO BORDO DE PANUCO ENTRE CALLE AVE. NATIVA Y DERECHO DE VIA DE TORRES DE CFE EN COL. ESTANCIAS</a:t>
            </a:r>
            <a:r>
              <a:rPr lang="es-MX" sz="1600" i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 smtClean="0">
                <a:solidFill>
                  <a:srgbClr val="FF9900"/>
                </a:solidFill>
                <a:latin typeface="Arial Black" pitchFamily="34" charset="0"/>
              </a:rPr>
              <a:t>MONTO: </a:t>
            </a:r>
            <a:r>
              <a:rPr lang="es-MX" i="1" u="sng" dirty="0">
                <a:solidFill>
                  <a:srgbClr val="FF9900"/>
                </a:solidFill>
                <a:latin typeface="Arial Black" pitchFamily="34" charset="0"/>
              </a:rPr>
              <a:t> </a:t>
            </a:r>
            <a:r>
              <a:rPr lang="es-MX" i="1" u="sng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$362,227.40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 smtClean="0">
                <a:solidFill>
                  <a:srgbClr val="FF9900"/>
                </a:solidFill>
                <a:latin typeface="Arial Black" pitchFamily="34" charset="0"/>
              </a:rPr>
              <a:t>ALCANCE: </a:t>
            </a:r>
            <a:r>
              <a:rPr lang="es-MX" sz="1600" i="1" u="sng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46 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39629" y="405325"/>
            <a:ext cx="52159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i="1" dirty="0" smtClean="0">
                <a:solidFill>
                  <a:srgbClr val="FF9900"/>
                </a:solidFill>
                <a:latin typeface="Arial Black" pitchFamily="34" charset="0"/>
              </a:rPr>
              <a:t>OBRA</a:t>
            </a:r>
            <a:r>
              <a:rPr lang="es-MX" sz="2800" i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es-MX" sz="2800" i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OP-SE-024/2022</a:t>
            </a:r>
            <a:endParaRPr lang="es-MX" sz="2800" i="1" dirty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</p:txBody>
      </p:sp>
      <p:cxnSp>
        <p:nvCxnSpPr>
          <p:cNvPr id="7" name="Conector recto 6"/>
          <p:cNvCxnSpPr/>
          <p:nvPr/>
        </p:nvCxnSpPr>
        <p:spPr>
          <a:xfrm>
            <a:off x="39629" y="948921"/>
            <a:ext cx="4636394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144899" y="5886420"/>
            <a:ext cx="3952088" cy="751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" name="1 Rectángulo"/>
          <p:cNvSpPr/>
          <p:nvPr/>
        </p:nvSpPr>
        <p:spPr>
          <a:xfrm>
            <a:off x="-68273" y="2951516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FF9900"/>
                </a:solidFill>
                <a:latin typeface="Swis721 BlkCn BT" panose="020B0806030502040204" pitchFamily="34" charset="0"/>
              </a:rPr>
              <a:t>FISICO: </a:t>
            </a:r>
            <a:r>
              <a:rPr lang="es-MX" i="1" u="sng" dirty="0" smtClean="0">
                <a:solidFill>
                  <a:schemeClr val="tx2"/>
                </a:solidFill>
                <a:latin typeface="Arial Black" pitchFamily="34" charset="0"/>
              </a:rPr>
              <a:t>50%</a:t>
            </a:r>
            <a:endParaRPr lang="es-MX" i="1" u="sng" dirty="0">
              <a:solidFill>
                <a:schemeClr val="tx2"/>
              </a:solidFill>
              <a:latin typeface="Arial Black" pitchFamily="34" charset="0"/>
            </a:endParaRPr>
          </a:p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FF9900"/>
                </a:solidFill>
                <a:latin typeface="Swis721 BlkCn BT" panose="020B0806030502040204" pitchFamily="34" charset="0"/>
              </a:rPr>
              <a:t>FINANCIERO: </a:t>
            </a:r>
            <a:r>
              <a:rPr lang="es-MX" i="1" u="sng" dirty="0" smtClean="0">
                <a:solidFill>
                  <a:schemeClr val="tx2"/>
                </a:solidFill>
                <a:latin typeface="Arial Black" pitchFamily="34" charset="0"/>
              </a:rPr>
              <a:t>100%</a:t>
            </a:r>
            <a:endParaRPr lang="es-MX" i="1" u="sng" dirty="0">
              <a:solidFill>
                <a:schemeClr val="tx2"/>
              </a:solidFill>
              <a:latin typeface="Arial Black" pitchFamily="34" charset="0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577" y="5963554"/>
            <a:ext cx="1490972" cy="59076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7"/>
          <a:srcRect l="29360" t="20579" r="3782" b="12014"/>
          <a:stretch/>
        </p:blipFill>
        <p:spPr>
          <a:xfrm>
            <a:off x="365161" y="3602049"/>
            <a:ext cx="3731826" cy="2116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622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1968" y="0"/>
            <a:ext cx="4232031" cy="685800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2515" y="5746009"/>
            <a:ext cx="1355717" cy="1025851"/>
          </a:xfrm>
          <a:prstGeom prst="rect">
            <a:avLst/>
          </a:prstGeom>
        </p:spPr>
      </p:pic>
      <p:pic>
        <p:nvPicPr>
          <p:cNvPr id="19" name="Picture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-13057" y="-19353"/>
            <a:ext cx="9156489" cy="121023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91587" y="1107945"/>
            <a:ext cx="489882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CONSTRUCCION DE PUENTE EN AVE. ORIENTE ENTRE CALLE 16 Y CALLE 18 DE LA COL. HIPODROMO</a:t>
            </a:r>
            <a:r>
              <a:rPr lang="es-MX" sz="1600" i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 smtClean="0">
                <a:solidFill>
                  <a:srgbClr val="FF9900"/>
                </a:solidFill>
                <a:latin typeface="Arial Black" pitchFamily="34" charset="0"/>
              </a:rPr>
              <a:t>MONTO: </a:t>
            </a:r>
            <a:r>
              <a:rPr lang="es-MX" i="1" u="sng" dirty="0">
                <a:solidFill>
                  <a:srgbClr val="FF9900"/>
                </a:solidFill>
                <a:latin typeface="Arial Black" pitchFamily="34" charset="0"/>
              </a:rPr>
              <a:t> </a:t>
            </a:r>
            <a:r>
              <a:rPr lang="es-MX" i="1" u="sng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$440,927.60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 smtClean="0">
                <a:solidFill>
                  <a:srgbClr val="FF9900"/>
                </a:solidFill>
                <a:latin typeface="Arial Black" pitchFamily="34" charset="0"/>
              </a:rPr>
              <a:t>ALCANCE: </a:t>
            </a:r>
            <a:r>
              <a:rPr lang="es-MX" sz="1600" i="1" u="sng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2,108 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39629" y="405325"/>
            <a:ext cx="52159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i="1" dirty="0" smtClean="0">
                <a:solidFill>
                  <a:srgbClr val="FF9900"/>
                </a:solidFill>
                <a:latin typeface="Arial Black" pitchFamily="34" charset="0"/>
              </a:rPr>
              <a:t>OBRA</a:t>
            </a:r>
            <a:r>
              <a:rPr lang="es-MX" sz="2800" i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es-MX" sz="2800" i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OP-SE-025/2022</a:t>
            </a:r>
            <a:endParaRPr lang="es-MX" sz="2800" i="1" dirty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</p:txBody>
      </p:sp>
      <p:cxnSp>
        <p:nvCxnSpPr>
          <p:cNvPr id="7" name="Conector recto 6"/>
          <p:cNvCxnSpPr/>
          <p:nvPr/>
        </p:nvCxnSpPr>
        <p:spPr>
          <a:xfrm>
            <a:off x="39629" y="948921"/>
            <a:ext cx="4636394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144899" y="5886420"/>
            <a:ext cx="3952088" cy="751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" name="1 Rectángulo"/>
          <p:cNvSpPr/>
          <p:nvPr/>
        </p:nvSpPr>
        <p:spPr>
          <a:xfrm>
            <a:off x="-68273" y="2951516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FF9900"/>
                </a:solidFill>
                <a:latin typeface="Swis721 BlkCn BT" panose="020B0806030502040204" pitchFamily="34" charset="0"/>
              </a:rPr>
              <a:t>FISICO: </a:t>
            </a:r>
            <a:r>
              <a:rPr lang="es-MX" i="1" u="sng" dirty="0" smtClean="0">
                <a:solidFill>
                  <a:schemeClr val="tx2"/>
                </a:solidFill>
                <a:latin typeface="Arial Black" pitchFamily="34" charset="0"/>
              </a:rPr>
              <a:t>80%</a:t>
            </a:r>
            <a:endParaRPr lang="es-MX" i="1" u="sng" dirty="0">
              <a:solidFill>
                <a:schemeClr val="tx2"/>
              </a:solidFill>
              <a:latin typeface="Arial Black" pitchFamily="34" charset="0"/>
            </a:endParaRPr>
          </a:p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FF9900"/>
                </a:solidFill>
                <a:latin typeface="Swis721 BlkCn BT" panose="020B0806030502040204" pitchFamily="34" charset="0"/>
              </a:rPr>
              <a:t>FINANCIERO: </a:t>
            </a:r>
            <a:r>
              <a:rPr lang="es-MX" i="1" u="sng" dirty="0" smtClean="0">
                <a:solidFill>
                  <a:schemeClr val="tx2"/>
                </a:solidFill>
                <a:latin typeface="Arial Black" pitchFamily="34" charset="0"/>
              </a:rPr>
              <a:t>100%</a:t>
            </a:r>
            <a:endParaRPr lang="es-MX" i="1" u="sng" dirty="0">
              <a:solidFill>
                <a:schemeClr val="tx2"/>
              </a:solidFill>
              <a:latin typeface="Arial Black" pitchFamily="34" charset="0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577" y="5963554"/>
            <a:ext cx="1490972" cy="59076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7"/>
          <a:srcRect l="18684" t="15805" r="14642" b="12229"/>
          <a:stretch/>
        </p:blipFill>
        <p:spPr>
          <a:xfrm>
            <a:off x="468577" y="3618526"/>
            <a:ext cx="3470031" cy="2106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171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9926" y="0"/>
            <a:ext cx="4284074" cy="685800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2515" y="5746009"/>
            <a:ext cx="1355717" cy="1025851"/>
          </a:xfrm>
          <a:prstGeom prst="rect">
            <a:avLst/>
          </a:prstGeom>
        </p:spPr>
      </p:pic>
      <p:pic>
        <p:nvPicPr>
          <p:cNvPr id="19" name="Picture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-13057" y="-19353"/>
            <a:ext cx="9156489" cy="121023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91587" y="1107945"/>
            <a:ext cx="4898827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RECARPETEO EN AVE. SUR (TRAMO 2) ENTRE CALLE 11 Y CALLE 43 EN COL. GUERRERO</a:t>
            </a:r>
            <a:r>
              <a:rPr lang="es-MX" sz="1600" i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 smtClean="0">
                <a:solidFill>
                  <a:srgbClr val="FF9900"/>
                </a:solidFill>
                <a:latin typeface="Arial Black" pitchFamily="34" charset="0"/>
              </a:rPr>
              <a:t>MONTO: </a:t>
            </a:r>
            <a:r>
              <a:rPr lang="es-MX" i="1" u="sng" dirty="0">
                <a:solidFill>
                  <a:srgbClr val="FF9900"/>
                </a:solidFill>
                <a:latin typeface="Arial Black" pitchFamily="34" charset="0"/>
              </a:rPr>
              <a:t> </a:t>
            </a:r>
            <a:r>
              <a:rPr lang="es-MX" i="1" u="sng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$4,366,523.37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 smtClean="0">
                <a:solidFill>
                  <a:srgbClr val="FF9900"/>
                </a:solidFill>
                <a:latin typeface="Arial Black" pitchFamily="34" charset="0"/>
              </a:rPr>
              <a:t>ALCANCE: </a:t>
            </a:r>
            <a:r>
              <a:rPr lang="es-MX" sz="1600" i="1" u="sng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2,709 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39629" y="405325"/>
            <a:ext cx="52159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i="1" dirty="0" smtClean="0">
                <a:solidFill>
                  <a:srgbClr val="FF9900"/>
                </a:solidFill>
                <a:latin typeface="Arial Black" pitchFamily="34" charset="0"/>
              </a:rPr>
              <a:t>OBRA</a:t>
            </a:r>
            <a:r>
              <a:rPr lang="es-MX" sz="2800" i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es-MX" sz="2800" i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OP-SF-026/2022</a:t>
            </a:r>
            <a:endParaRPr lang="es-MX" sz="2800" i="1" dirty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</p:txBody>
      </p:sp>
      <p:cxnSp>
        <p:nvCxnSpPr>
          <p:cNvPr id="7" name="Conector recto 6"/>
          <p:cNvCxnSpPr/>
          <p:nvPr/>
        </p:nvCxnSpPr>
        <p:spPr>
          <a:xfrm>
            <a:off x="39629" y="948921"/>
            <a:ext cx="4636394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144899" y="5886420"/>
            <a:ext cx="3952088" cy="751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" name="1 Rectángulo"/>
          <p:cNvSpPr/>
          <p:nvPr/>
        </p:nvSpPr>
        <p:spPr>
          <a:xfrm>
            <a:off x="-68273" y="2951516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FF9900"/>
                </a:solidFill>
                <a:latin typeface="Swis721 BlkCn BT" panose="020B0806030502040204" pitchFamily="34" charset="0"/>
              </a:rPr>
              <a:t>FISICO: </a:t>
            </a:r>
            <a:r>
              <a:rPr lang="es-MX" i="1" u="sng" dirty="0" smtClean="0">
                <a:solidFill>
                  <a:schemeClr val="tx2"/>
                </a:solidFill>
                <a:latin typeface="Arial Black" pitchFamily="34" charset="0"/>
              </a:rPr>
              <a:t>50%</a:t>
            </a:r>
            <a:endParaRPr lang="es-MX" i="1" u="sng" dirty="0">
              <a:solidFill>
                <a:schemeClr val="tx2"/>
              </a:solidFill>
              <a:latin typeface="Arial Black" pitchFamily="34" charset="0"/>
            </a:endParaRPr>
          </a:p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FF9900"/>
                </a:solidFill>
                <a:latin typeface="Swis721 BlkCn BT" panose="020B0806030502040204" pitchFamily="34" charset="0"/>
              </a:rPr>
              <a:t>FINANCIERO: </a:t>
            </a:r>
            <a:r>
              <a:rPr lang="es-MX" i="1" u="sng" dirty="0" smtClean="0">
                <a:solidFill>
                  <a:schemeClr val="tx2"/>
                </a:solidFill>
                <a:latin typeface="Arial Black" pitchFamily="34" charset="0"/>
              </a:rPr>
              <a:t>0%</a:t>
            </a:r>
            <a:endParaRPr lang="es-MX" i="1" u="sng" dirty="0">
              <a:solidFill>
                <a:schemeClr val="tx2"/>
              </a:solidFill>
              <a:latin typeface="Arial Black" pitchFamily="34" charset="0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577" y="5963554"/>
            <a:ext cx="1490972" cy="59076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7"/>
          <a:srcRect l="31430" t="16919" r="7755" b="14045"/>
          <a:stretch/>
        </p:blipFill>
        <p:spPr>
          <a:xfrm>
            <a:off x="532204" y="3619582"/>
            <a:ext cx="3296028" cy="2104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619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8708" y="0"/>
            <a:ext cx="4415291" cy="685800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2515" y="5746009"/>
            <a:ext cx="1355717" cy="1025851"/>
          </a:xfrm>
          <a:prstGeom prst="rect">
            <a:avLst/>
          </a:prstGeom>
        </p:spPr>
      </p:pic>
      <p:pic>
        <p:nvPicPr>
          <p:cNvPr id="19" name="Picture 2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-13057" y="-19353"/>
            <a:ext cx="9156489" cy="121023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91587" y="1107945"/>
            <a:ext cx="4898827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DESMONTE DE TERRENO DEL ESTADO UBICADO EN CAMINO ANTIGUO A HERMANAS EN COL. RESIDENCIAL SAN LORENZO</a:t>
            </a:r>
            <a:r>
              <a:rPr lang="es-MX" sz="1600" i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 smtClean="0">
                <a:solidFill>
                  <a:srgbClr val="FF9900"/>
                </a:solidFill>
                <a:latin typeface="Arial Black" pitchFamily="34" charset="0"/>
              </a:rPr>
              <a:t>MONTO: </a:t>
            </a:r>
            <a:r>
              <a:rPr lang="es-MX" i="1" u="sng" dirty="0">
                <a:solidFill>
                  <a:srgbClr val="FF9900"/>
                </a:solidFill>
                <a:latin typeface="Arial Black" pitchFamily="34" charset="0"/>
              </a:rPr>
              <a:t> </a:t>
            </a:r>
            <a:r>
              <a:rPr lang="es-MX" i="1" u="sng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$140,360.00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 smtClean="0">
                <a:solidFill>
                  <a:srgbClr val="FF9900"/>
                </a:solidFill>
                <a:latin typeface="Arial Black" pitchFamily="34" charset="0"/>
              </a:rPr>
              <a:t>ALCANCE: </a:t>
            </a:r>
            <a:r>
              <a:rPr lang="es-MX" sz="1600" i="1" u="sng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1,256 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39629" y="405325"/>
            <a:ext cx="52159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i="1" dirty="0" smtClean="0">
                <a:solidFill>
                  <a:srgbClr val="FF9900"/>
                </a:solidFill>
                <a:latin typeface="Arial Black" pitchFamily="34" charset="0"/>
              </a:rPr>
              <a:t>OBRA</a:t>
            </a:r>
            <a:r>
              <a:rPr lang="es-MX" sz="2800" i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es-MX" sz="2800" i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OP-SE-001/2022</a:t>
            </a:r>
            <a:endParaRPr lang="es-MX" sz="2800" i="1" dirty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</p:txBody>
      </p:sp>
      <p:cxnSp>
        <p:nvCxnSpPr>
          <p:cNvPr id="7" name="Conector recto 6"/>
          <p:cNvCxnSpPr/>
          <p:nvPr/>
        </p:nvCxnSpPr>
        <p:spPr>
          <a:xfrm>
            <a:off x="39629" y="948921"/>
            <a:ext cx="4636394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144899" y="5886420"/>
            <a:ext cx="3952088" cy="751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" name="1 Rectángulo"/>
          <p:cNvSpPr/>
          <p:nvPr/>
        </p:nvSpPr>
        <p:spPr>
          <a:xfrm>
            <a:off x="-68273" y="2951516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FF9900"/>
                </a:solidFill>
                <a:latin typeface="Swis721 BlkCn BT" panose="020B0806030502040204" pitchFamily="34" charset="0"/>
              </a:rPr>
              <a:t>FISICO: </a:t>
            </a:r>
            <a:r>
              <a:rPr lang="es-MX" i="1" u="sng" dirty="0" smtClean="0">
                <a:solidFill>
                  <a:schemeClr val="tx2"/>
                </a:solidFill>
                <a:latin typeface="Arial Black" pitchFamily="34" charset="0"/>
              </a:rPr>
              <a:t>100%</a:t>
            </a:r>
            <a:endParaRPr lang="es-MX" i="1" u="sng" dirty="0">
              <a:solidFill>
                <a:schemeClr val="tx2"/>
              </a:solidFill>
              <a:latin typeface="Arial Black" pitchFamily="34" charset="0"/>
            </a:endParaRPr>
          </a:p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FF9900"/>
                </a:solidFill>
                <a:latin typeface="Swis721 BlkCn BT" panose="020B0806030502040204" pitchFamily="34" charset="0"/>
              </a:rPr>
              <a:t>FINANCIERO: </a:t>
            </a:r>
            <a:r>
              <a:rPr lang="es-MX" i="1" u="sng" dirty="0" smtClean="0">
                <a:solidFill>
                  <a:schemeClr val="tx2"/>
                </a:solidFill>
                <a:latin typeface="Arial Black" pitchFamily="34" charset="0"/>
              </a:rPr>
              <a:t>100%</a:t>
            </a:r>
            <a:endParaRPr lang="es-MX" i="1" u="sng" dirty="0">
              <a:solidFill>
                <a:schemeClr val="tx2"/>
              </a:solidFill>
              <a:latin typeface="Arial Black" pitchFamily="34" charset="0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8577" y="5963554"/>
            <a:ext cx="1490972" cy="590762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8"/>
          <a:srcRect l="33318" t="19405" r="16309" b="12862"/>
          <a:stretch/>
        </p:blipFill>
        <p:spPr>
          <a:xfrm>
            <a:off x="782438" y="3624586"/>
            <a:ext cx="2851715" cy="2156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659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807" y="-25100"/>
            <a:ext cx="3857625" cy="6847931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2515" y="5746009"/>
            <a:ext cx="1355717" cy="1025851"/>
          </a:xfrm>
          <a:prstGeom prst="rect">
            <a:avLst/>
          </a:prstGeom>
        </p:spPr>
      </p:pic>
      <p:pic>
        <p:nvPicPr>
          <p:cNvPr id="19" name="Picture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-13057" y="-19353"/>
            <a:ext cx="9156489" cy="121023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91587" y="1107945"/>
            <a:ext cx="4898827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SUMINISTRO Y APLICACIÓN DE CARPETA Y ASFALTO PARA RIEGO DE LIGA PARA EL PROGRAMA DE BACHEO EN DIFERENTES VIALIDADES DE LA CIUDAD (1A. ETAPA</a:t>
            </a:r>
            <a:r>
              <a:rPr lang="es-MX" sz="1600" i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 smtClean="0">
                <a:solidFill>
                  <a:srgbClr val="FF9900"/>
                </a:solidFill>
                <a:latin typeface="Arial Black" pitchFamily="34" charset="0"/>
              </a:rPr>
              <a:t>MONTO: </a:t>
            </a:r>
            <a:r>
              <a:rPr lang="es-MX" i="1" u="sng" dirty="0">
                <a:solidFill>
                  <a:srgbClr val="FF9900"/>
                </a:solidFill>
                <a:latin typeface="Arial Black" pitchFamily="34" charset="0"/>
              </a:rPr>
              <a:t> </a:t>
            </a:r>
            <a:r>
              <a:rPr lang="es-MX" i="1" u="sng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$3,971,202.00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 smtClean="0">
                <a:solidFill>
                  <a:srgbClr val="FF9900"/>
                </a:solidFill>
                <a:latin typeface="Arial Black" pitchFamily="34" charset="0"/>
              </a:rPr>
              <a:t>ALCANCE: </a:t>
            </a:r>
            <a:r>
              <a:rPr lang="es-MX" sz="1600" i="1" u="sng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32,160 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39629" y="405325"/>
            <a:ext cx="52159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i="1" dirty="0" smtClean="0">
                <a:solidFill>
                  <a:srgbClr val="FF9900"/>
                </a:solidFill>
                <a:latin typeface="Arial Black" pitchFamily="34" charset="0"/>
              </a:rPr>
              <a:t>OBRA</a:t>
            </a:r>
            <a:r>
              <a:rPr lang="es-MX" sz="2800" i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es-MX" sz="2800" i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OP-SF-003/2022</a:t>
            </a:r>
            <a:endParaRPr lang="es-MX" sz="2800" i="1" dirty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</p:txBody>
      </p:sp>
      <p:cxnSp>
        <p:nvCxnSpPr>
          <p:cNvPr id="7" name="Conector recto 6"/>
          <p:cNvCxnSpPr/>
          <p:nvPr/>
        </p:nvCxnSpPr>
        <p:spPr>
          <a:xfrm>
            <a:off x="39629" y="948921"/>
            <a:ext cx="4636394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144899" y="5886420"/>
            <a:ext cx="3952088" cy="751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" name="1 Rectángulo"/>
          <p:cNvSpPr/>
          <p:nvPr/>
        </p:nvSpPr>
        <p:spPr>
          <a:xfrm>
            <a:off x="-68273" y="2951516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FF9900"/>
                </a:solidFill>
                <a:latin typeface="Swis721 BlkCn BT" panose="020B0806030502040204" pitchFamily="34" charset="0"/>
              </a:rPr>
              <a:t>FISICO: </a:t>
            </a:r>
            <a:r>
              <a:rPr lang="es-MX" i="1" u="sng" dirty="0" smtClean="0">
                <a:solidFill>
                  <a:schemeClr val="tx2"/>
                </a:solidFill>
                <a:latin typeface="Arial Black" pitchFamily="34" charset="0"/>
              </a:rPr>
              <a:t>100%</a:t>
            </a:r>
            <a:endParaRPr lang="es-MX" i="1" u="sng" dirty="0">
              <a:solidFill>
                <a:schemeClr val="tx2"/>
              </a:solidFill>
              <a:latin typeface="Arial Black" pitchFamily="34" charset="0"/>
            </a:endParaRPr>
          </a:p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FF9900"/>
                </a:solidFill>
                <a:latin typeface="Swis721 BlkCn BT" panose="020B0806030502040204" pitchFamily="34" charset="0"/>
              </a:rPr>
              <a:t>FINANCIERO: </a:t>
            </a:r>
            <a:r>
              <a:rPr lang="es-MX" i="1" u="sng" dirty="0" smtClean="0">
                <a:solidFill>
                  <a:schemeClr val="tx2"/>
                </a:solidFill>
                <a:latin typeface="Arial Black" pitchFamily="34" charset="0"/>
              </a:rPr>
              <a:t>100%</a:t>
            </a:r>
            <a:endParaRPr lang="es-MX" i="1" u="sng" dirty="0">
              <a:solidFill>
                <a:schemeClr val="tx2"/>
              </a:solidFill>
              <a:latin typeface="Arial Black" pitchFamily="34" charset="0"/>
            </a:endParaRPr>
          </a:p>
        </p:txBody>
      </p:sp>
      <p:pic>
        <p:nvPicPr>
          <p:cNvPr id="23" name="Picture 2"/>
          <p:cNvPicPr>
            <a:picLocks noChangeAspect="1"/>
          </p:cNvPicPr>
          <p:nvPr/>
        </p:nvPicPr>
        <p:blipFill rotWithShape="1">
          <a:blip r:embed="rId6"/>
          <a:srcRect l="35565" t="15236" r="4873" b="7575"/>
          <a:stretch/>
        </p:blipFill>
        <p:spPr>
          <a:xfrm>
            <a:off x="687478" y="3572103"/>
            <a:ext cx="3079258" cy="2244693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8577" y="5963554"/>
            <a:ext cx="1490972" cy="590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712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8709" y="0"/>
            <a:ext cx="4414723" cy="685800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2515" y="5746009"/>
            <a:ext cx="1355717" cy="1025851"/>
          </a:xfrm>
          <a:prstGeom prst="rect">
            <a:avLst/>
          </a:prstGeom>
        </p:spPr>
      </p:pic>
      <p:pic>
        <p:nvPicPr>
          <p:cNvPr id="19" name="Picture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-13057" y="-19353"/>
            <a:ext cx="9156489" cy="121023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91587" y="1107945"/>
            <a:ext cx="4898827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REPOSICION DE SUBCOLECTOR Y 15 DESCARGAS DOMICILIARIAS EN AVE. EJERCITO MEXICANO ENTRE AV. LEANDRO VALLE Y ZACATECAS DE LA COL. SAN FRANCISCO </a:t>
            </a:r>
            <a:endParaRPr lang="es-MX" sz="1600" i="1" dirty="0" smtClean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 smtClean="0">
                <a:solidFill>
                  <a:srgbClr val="FF9900"/>
                </a:solidFill>
                <a:latin typeface="Arial Black" pitchFamily="34" charset="0"/>
              </a:rPr>
              <a:t>MONTO: </a:t>
            </a:r>
            <a:r>
              <a:rPr lang="es-MX" i="1" u="sng" dirty="0">
                <a:solidFill>
                  <a:srgbClr val="FF9900"/>
                </a:solidFill>
                <a:latin typeface="Arial Black" pitchFamily="34" charset="0"/>
              </a:rPr>
              <a:t> </a:t>
            </a:r>
            <a:r>
              <a:rPr lang="es-MX" i="1" u="sng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$1,663,316.00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 smtClean="0">
                <a:solidFill>
                  <a:srgbClr val="FF9900"/>
                </a:solidFill>
                <a:latin typeface="Arial Black" pitchFamily="34" charset="0"/>
              </a:rPr>
              <a:t>ALCANCE: </a:t>
            </a:r>
            <a:r>
              <a:rPr lang="es-MX" sz="1600" i="1" u="sng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1,258 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39629" y="405325"/>
            <a:ext cx="52159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i="1" dirty="0" smtClean="0">
                <a:solidFill>
                  <a:srgbClr val="FF9900"/>
                </a:solidFill>
                <a:latin typeface="Arial Black" pitchFamily="34" charset="0"/>
              </a:rPr>
              <a:t>OBRA</a:t>
            </a:r>
            <a:r>
              <a:rPr lang="es-MX" sz="2800" i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es-MX" sz="2800" i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OP-SD-004/2022</a:t>
            </a:r>
            <a:endParaRPr lang="es-MX" sz="2800" i="1" dirty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</p:txBody>
      </p:sp>
      <p:cxnSp>
        <p:nvCxnSpPr>
          <p:cNvPr id="7" name="Conector recto 6"/>
          <p:cNvCxnSpPr/>
          <p:nvPr/>
        </p:nvCxnSpPr>
        <p:spPr>
          <a:xfrm>
            <a:off x="39629" y="948921"/>
            <a:ext cx="4636394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144899" y="5886420"/>
            <a:ext cx="3952088" cy="751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" name="1 Rectángulo"/>
          <p:cNvSpPr/>
          <p:nvPr/>
        </p:nvSpPr>
        <p:spPr>
          <a:xfrm>
            <a:off x="-68273" y="2951516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FF9900"/>
                </a:solidFill>
                <a:latin typeface="Swis721 BlkCn BT" panose="020B0806030502040204" pitchFamily="34" charset="0"/>
              </a:rPr>
              <a:t>FISICO: </a:t>
            </a:r>
            <a:r>
              <a:rPr lang="es-MX" i="1" u="sng" dirty="0" smtClean="0">
                <a:solidFill>
                  <a:schemeClr val="tx2"/>
                </a:solidFill>
                <a:latin typeface="Arial Black" pitchFamily="34" charset="0"/>
              </a:rPr>
              <a:t>100%</a:t>
            </a:r>
            <a:endParaRPr lang="es-MX" i="1" u="sng" dirty="0">
              <a:solidFill>
                <a:schemeClr val="tx2"/>
              </a:solidFill>
              <a:latin typeface="Arial Black" pitchFamily="34" charset="0"/>
            </a:endParaRPr>
          </a:p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FF9900"/>
                </a:solidFill>
                <a:latin typeface="Swis721 BlkCn BT" panose="020B0806030502040204" pitchFamily="34" charset="0"/>
              </a:rPr>
              <a:t>FINANCIERO: </a:t>
            </a:r>
            <a:r>
              <a:rPr lang="es-MX" i="1" u="sng" dirty="0" smtClean="0">
                <a:solidFill>
                  <a:schemeClr val="tx2"/>
                </a:solidFill>
                <a:latin typeface="Arial Black" pitchFamily="34" charset="0"/>
              </a:rPr>
              <a:t>100%</a:t>
            </a:r>
            <a:endParaRPr lang="es-MX" i="1" u="sng" dirty="0">
              <a:solidFill>
                <a:schemeClr val="tx2"/>
              </a:solidFill>
              <a:latin typeface="Arial Black" pitchFamily="34" charset="0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577" y="5963554"/>
            <a:ext cx="1490972" cy="590762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7"/>
          <a:srcRect l="34632" t="28441" r="9134" b="11226"/>
          <a:stretch/>
        </p:blipFill>
        <p:spPr>
          <a:xfrm>
            <a:off x="468577" y="3667471"/>
            <a:ext cx="3226573" cy="1947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072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7906" y="-19353"/>
            <a:ext cx="4426093" cy="6877353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2515" y="5746009"/>
            <a:ext cx="1355717" cy="1025851"/>
          </a:xfrm>
          <a:prstGeom prst="rect">
            <a:avLst/>
          </a:prstGeom>
        </p:spPr>
      </p:pic>
      <p:pic>
        <p:nvPicPr>
          <p:cNvPr id="19" name="Picture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-13057" y="-19353"/>
            <a:ext cx="9156489" cy="121023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91587" y="1107945"/>
            <a:ext cx="4898827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CONFORMACION DE DIFERENTES CALLES DE LA CIUDAD DE MONCLOVA (1A. ETAPA</a:t>
            </a:r>
            <a:r>
              <a:rPr lang="es-MX" sz="1600" i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 smtClean="0">
                <a:solidFill>
                  <a:srgbClr val="FF9900"/>
                </a:solidFill>
                <a:latin typeface="Arial Black" pitchFamily="34" charset="0"/>
              </a:rPr>
              <a:t>MONTO: </a:t>
            </a:r>
            <a:r>
              <a:rPr lang="es-MX" i="1" u="sng" dirty="0">
                <a:solidFill>
                  <a:srgbClr val="FF9900"/>
                </a:solidFill>
                <a:latin typeface="Arial Black" pitchFamily="34" charset="0"/>
              </a:rPr>
              <a:t> </a:t>
            </a:r>
            <a:r>
              <a:rPr lang="es-MX" i="1" u="sng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$2,449,734.40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 smtClean="0">
                <a:solidFill>
                  <a:srgbClr val="FF9900"/>
                </a:solidFill>
                <a:latin typeface="Arial Black" pitchFamily="34" charset="0"/>
              </a:rPr>
              <a:t>ALCANCE: </a:t>
            </a:r>
            <a:r>
              <a:rPr lang="es-MX" sz="1600" i="1" u="sng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1,200 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39629" y="405325"/>
            <a:ext cx="52159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i="1" dirty="0" smtClean="0">
                <a:solidFill>
                  <a:srgbClr val="FF9900"/>
                </a:solidFill>
                <a:latin typeface="Arial Black" pitchFamily="34" charset="0"/>
              </a:rPr>
              <a:t>OBRA</a:t>
            </a:r>
            <a:r>
              <a:rPr lang="es-MX" sz="2800" i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es-MX" sz="2800" i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OP-SE-005/2022</a:t>
            </a:r>
            <a:endParaRPr lang="es-MX" sz="2800" i="1" dirty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</p:txBody>
      </p:sp>
      <p:cxnSp>
        <p:nvCxnSpPr>
          <p:cNvPr id="7" name="Conector recto 6"/>
          <p:cNvCxnSpPr/>
          <p:nvPr/>
        </p:nvCxnSpPr>
        <p:spPr>
          <a:xfrm>
            <a:off x="39629" y="948921"/>
            <a:ext cx="4636394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144899" y="5886420"/>
            <a:ext cx="3952088" cy="751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" name="1 Rectángulo"/>
          <p:cNvSpPr/>
          <p:nvPr/>
        </p:nvSpPr>
        <p:spPr>
          <a:xfrm>
            <a:off x="-68273" y="2951516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FF9900"/>
                </a:solidFill>
                <a:latin typeface="Swis721 BlkCn BT" panose="020B0806030502040204" pitchFamily="34" charset="0"/>
              </a:rPr>
              <a:t>FISICO: </a:t>
            </a:r>
            <a:r>
              <a:rPr lang="es-MX" i="1" u="sng" dirty="0" smtClean="0">
                <a:solidFill>
                  <a:schemeClr val="tx2"/>
                </a:solidFill>
                <a:latin typeface="Arial Black" pitchFamily="34" charset="0"/>
              </a:rPr>
              <a:t>100%</a:t>
            </a:r>
            <a:endParaRPr lang="es-MX" i="1" u="sng" dirty="0">
              <a:solidFill>
                <a:schemeClr val="tx2"/>
              </a:solidFill>
              <a:latin typeface="Arial Black" pitchFamily="34" charset="0"/>
            </a:endParaRPr>
          </a:p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FF9900"/>
                </a:solidFill>
                <a:latin typeface="Swis721 BlkCn BT" panose="020B0806030502040204" pitchFamily="34" charset="0"/>
              </a:rPr>
              <a:t>FINANCIERO: </a:t>
            </a:r>
            <a:r>
              <a:rPr lang="es-MX" i="1" u="sng" dirty="0" smtClean="0">
                <a:solidFill>
                  <a:schemeClr val="tx2"/>
                </a:solidFill>
                <a:latin typeface="Arial Black" pitchFamily="34" charset="0"/>
              </a:rPr>
              <a:t>100%</a:t>
            </a:r>
            <a:endParaRPr lang="es-MX" i="1" u="sng" dirty="0">
              <a:solidFill>
                <a:schemeClr val="tx2"/>
              </a:solidFill>
              <a:latin typeface="Arial Black" pitchFamily="34" charset="0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577" y="5963554"/>
            <a:ext cx="1490972" cy="590762"/>
          </a:xfrm>
          <a:prstGeom prst="rect">
            <a:avLst/>
          </a:prstGeom>
        </p:spPr>
      </p:pic>
      <p:pic>
        <p:nvPicPr>
          <p:cNvPr id="13" name="Picture 2"/>
          <p:cNvPicPr>
            <a:picLocks noChangeAspect="1"/>
          </p:cNvPicPr>
          <p:nvPr/>
        </p:nvPicPr>
        <p:blipFill rotWithShape="1">
          <a:blip r:embed="rId7"/>
          <a:srcRect l="35565" t="15236" r="4873" b="7575"/>
          <a:stretch/>
        </p:blipFill>
        <p:spPr>
          <a:xfrm>
            <a:off x="687478" y="3572103"/>
            <a:ext cx="3079258" cy="2244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187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7240" y="-19353"/>
            <a:ext cx="4336760" cy="6877353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2515" y="5746009"/>
            <a:ext cx="1355717" cy="1025851"/>
          </a:xfrm>
          <a:prstGeom prst="rect">
            <a:avLst/>
          </a:prstGeom>
        </p:spPr>
      </p:pic>
      <p:pic>
        <p:nvPicPr>
          <p:cNvPr id="19" name="Picture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-13057" y="-19353"/>
            <a:ext cx="9156489" cy="121023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91587" y="1107945"/>
            <a:ext cx="4898827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REHABILITACION EN EL AUDITORIO MUNICIPAL MILO MARTINEZ (ALBERCA) EN EL MUNICIPIO DE MONCLOVA</a:t>
            </a:r>
            <a:r>
              <a:rPr lang="es-MX" sz="1600" i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 smtClean="0">
                <a:solidFill>
                  <a:srgbClr val="FF9900"/>
                </a:solidFill>
                <a:latin typeface="Arial Black" pitchFamily="34" charset="0"/>
              </a:rPr>
              <a:t>MONTO: </a:t>
            </a:r>
            <a:r>
              <a:rPr lang="es-MX" i="1" u="sng" dirty="0">
                <a:solidFill>
                  <a:srgbClr val="FF9900"/>
                </a:solidFill>
                <a:latin typeface="Arial Black" pitchFamily="34" charset="0"/>
              </a:rPr>
              <a:t> </a:t>
            </a:r>
            <a:r>
              <a:rPr lang="es-MX" i="1" u="sng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$555,901.00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 smtClean="0">
                <a:solidFill>
                  <a:srgbClr val="FF9900"/>
                </a:solidFill>
                <a:latin typeface="Arial Black" pitchFamily="34" charset="0"/>
              </a:rPr>
              <a:t>ALCANCE: </a:t>
            </a:r>
            <a:r>
              <a:rPr lang="es-MX" sz="1600" i="1" u="sng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3,245 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39629" y="405325"/>
            <a:ext cx="52159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i="1" dirty="0" smtClean="0">
                <a:solidFill>
                  <a:srgbClr val="FF9900"/>
                </a:solidFill>
                <a:latin typeface="Arial Black" pitchFamily="34" charset="0"/>
              </a:rPr>
              <a:t>OBRA</a:t>
            </a:r>
            <a:r>
              <a:rPr lang="es-MX" sz="2800" i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es-MX" sz="2800" i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OP-SS-006/2022</a:t>
            </a:r>
            <a:endParaRPr lang="es-MX" sz="2800" i="1" dirty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</p:txBody>
      </p:sp>
      <p:cxnSp>
        <p:nvCxnSpPr>
          <p:cNvPr id="7" name="Conector recto 6"/>
          <p:cNvCxnSpPr/>
          <p:nvPr/>
        </p:nvCxnSpPr>
        <p:spPr>
          <a:xfrm>
            <a:off x="39629" y="948921"/>
            <a:ext cx="4636394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144899" y="5886420"/>
            <a:ext cx="3952088" cy="751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" name="1 Rectángulo"/>
          <p:cNvSpPr/>
          <p:nvPr/>
        </p:nvSpPr>
        <p:spPr>
          <a:xfrm>
            <a:off x="-68273" y="2951516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FF9900"/>
                </a:solidFill>
                <a:latin typeface="Swis721 BlkCn BT" panose="020B0806030502040204" pitchFamily="34" charset="0"/>
              </a:rPr>
              <a:t>FISICO: </a:t>
            </a:r>
            <a:r>
              <a:rPr lang="es-MX" i="1" u="sng" dirty="0" smtClean="0">
                <a:solidFill>
                  <a:schemeClr val="tx2"/>
                </a:solidFill>
                <a:latin typeface="Arial Black" pitchFamily="34" charset="0"/>
              </a:rPr>
              <a:t>100%</a:t>
            </a:r>
            <a:endParaRPr lang="es-MX" i="1" u="sng" dirty="0">
              <a:solidFill>
                <a:schemeClr val="tx2"/>
              </a:solidFill>
              <a:latin typeface="Arial Black" pitchFamily="34" charset="0"/>
            </a:endParaRPr>
          </a:p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FF9900"/>
                </a:solidFill>
                <a:latin typeface="Swis721 BlkCn BT" panose="020B0806030502040204" pitchFamily="34" charset="0"/>
              </a:rPr>
              <a:t>FINANCIERO: </a:t>
            </a:r>
            <a:r>
              <a:rPr lang="es-MX" i="1" u="sng" dirty="0" smtClean="0">
                <a:solidFill>
                  <a:schemeClr val="tx2"/>
                </a:solidFill>
                <a:latin typeface="Arial Black" pitchFamily="34" charset="0"/>
              </a:rPr>
              <a:t>100%</a:t>
            </a:r>
            <a:endParaRPr lang="es-MX" i="1" u="sng" dirty="0">
              <a:solidFill>
                <a:schemeClr val="tx2"/>
              </a:solidFill>
              <a:latin typeface="Arial Black" pitchFamily="34" charset="0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577" y="5963554"/>
            <a:ext cx="1490972" cy="590762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7"/>
          <a:srcRect l="37727" t="18103" r="9518" b="24260"/>
          <a:stretch/>
        </p:blipFill>
        <p:spPr>
          <a:xfrm>
            <a:off x="468577" y="3661009"/>
            <a:ext cx="3376246" cy="2074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318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7908" y="-38857"/>
            <a:ext cx="4440640" cy="685800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2515" y="5746009"/>
            <a:ext cx="1355717" cy="1025851"/>
          </a:xfrm>
          <a:prstGeom prst="rect">
            <a:avLst/>
          </a:prstGeom>
        </p:spPr>
      </p:pic>
      <p:pic>
        <p:nvPicPr>
          <p:cNvPr id="19" name="Picture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-13057" y="-19353"/>
            <a:ext cx="9156489" cy="121023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91587" y="1107945"/>
            <a:ext cx="4898827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PAVIMENTACION ASFALTICA Y CORDON TRAPEZOIDAL EN CALLE SABINOS ENTRE CALLE NICOLAS BRAVO Y NOGALES EN COL. CAMPESTRE LOS ANGELES</a:t>
            </a:r>
            <a:r>
              <a:rPr lang="es-MX" sz="1600" i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 smtClean="0">
                <a:solidFill>
                  <a:srgbClr val="FF9900"/>
                </a:solidFill>
                <a:latin typeface="Arial Black" pitchFamily="34" charset="0"/>
              </a:rPr>
              <a:t>MONTO: </a:t>
            </a:r>
            <a:r>
              <a:rPr lang="es-MX" i="1" u="sng" dirty="0">
                <a:solidFill>
                  <a:srgbClr val="FF9900"/>
                </a:solidFill>
                <a:latin typeface="Arial Black" pitchFamily="34" charset="0"/>
              </a:rPr>
              <a:t> </a:t>
            </a:r>
            <a:r>
              <a:rPr lang="es-MX" i="1" u="sng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$1,037,256.53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 smtClean="0">
                <a:solidFill>
                  <a:srgbClr val="FF9900"/>
                </a:solidFill>
                <a:latin typeface="Arial Black" pitchFamily="34" charset="0"/>
              </a:rPr>
              <a:t>ALCANCE: </a:t>
            </a:r>
            <a:r>
              <a:rPr lang="es-MX" sz="1600" i="1" u="sng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135 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39629" y="405325"/>
            <a:ext cx="52159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i="1" dirty="0" smtClean="0">
                <a:solidFill>
                  <a:srgbClr val="FF9900"/>
                </a:solidFill>
                <a:latin typeface="Arial Black" pitchFamily="34" charset="0"/>
              </a:rPr>
              <a:t>OBRA</a:t>
            </a:r>
            <a:r>
              <a:rPr lang="es-MX" sz="2800" i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es-MX" sz="2800" i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OP-SF-007/2022</a:t>
            </a:r>
            <a:endParaRPr lang="es-MX" sz="2800" i="1" dirty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</p:txBody>
      </p:sp>
      <p:cxnSp>
        <p:nvCxnSpPr>
          <p:cNvPr id="7" name="Conector recto 6"/>
          <p:cNvCxnSpPr/>
          <p:nvPr/>
        </p:nvCxnSpPr>
        <p:spPr>
          <a:xfrm>
            <a:off x="39629" y="948921"/>
            <a:ext cx="4636394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144899" y="5886420"/>
            <a:ext cx="3952088" cy="751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" name="1 Rectángulo"/>
          <p:cNvSpPr/>
          <p:nvPr/>
        </p:nvSpPr>
        <p:spPr>
          <a:xfrm>
            <a:off x="-68273" y="2951516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FF9900"/>
                </a:solidFill>
                <a:latin typeface="Swis721 BlkCn BT" panose="020B0806030502040204" pitchFamily="34" charset="0"/>
              </a:rPr>
              <a:t>FISICO: </a:t>
            </a:r>
            <a:r>
              <a:rPr lang="es-MX" i="1" u="sng" dirty="0" smtClean="0">
                <a:solidFill>
                  <a:schemeClr val="tx2"/>
                </a:solidFill>
                <a:latin typeface="Arial Black" pitchFamily="34" charset="0"/>
              </a:rPr>
              <a:t>100%</a:t>
            </a:r>
            <a:endParaRPr lang="es-MX" i="1" u="sng" dirty="0">
              <a:solidFill>
                <a:schemeClr val="tx2"/>
              </a:solidFill>
              <a:latin typeface="Arial Black" pitchFamily="34" charset="0"/>
            </a:endParaRPr>
          </a:p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FF9900"/>
                </a:solidFill>
                <a:latin typeface="Swis721 BlkCn BT" panose="020B0806030502040204" pitchFamily="34" charset="0"/>
              </a:rPr>
              <a:t>FINANCIERO: </a:t>
            </a:r>
            <a:r>
              <a:rPr lang="es-MX" i="1" u="sng" dirty="0" smtClean="0">
                <a:solidFill>
                  <a:schemeClr val="tx2"/>
                </a:solidFill>
                <a:latin typeface="Arial Black" pitchFamily="34" charset="0"/>
              </a:rPr>
              <a:t>98%</a:t>
            </a:r>
            <a:endParaRPr lang="es-MX" i="1" u="sng" dirty="0">
              <a:solidFill>
                <a:schemeClr val="tx2"/>
              </a:solidFill>
              <a:latin typeface="Arial Black" pitchFamily="34" charset="0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577" y="5963554"/>
            <a:ext cx="1490972" cy="590762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7"/>
          <a:srcRect l="45617" t="29307" r="4195" b="11101"/>
          <a:stretch/>
        </p:blipFill>
        <p:spPr>
          <a:xfrm>
            <a:off x="555994" y="3647654"/>
            <a:ext cx="3212123" cy="2145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608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7241" y="-19354"/>
            <a:ext cx="4336192" cy="6877353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2515" y="5746009"/>
            <a:ext cx="1355717" cy="1025851"/>
          </a:xfrm>
          <a:prstGeom prst="rect">
            <a:avLst/>
          </a:prstGeom>
        </p:spPr>
      </p:pic>
      <p:pic>
        <p:nvPicPr>
          <p:cNvPr id="19" name="Picture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9"/>
          <a:stretch/>
        </p:blipFill>
        <p:spPr>
          <a:xfrm>
            <a:off x="0" y="6347012"/>
            <a:ext cx="9144000" cy="51098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353"/>
          <a:stretch/>
        </p:blipFill>
        <p:spPr>
          <a:xfrm>
            <a:off x="-13057" y="-19353"/>
            <a:ext cx="9156489" cy="121023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91587" y="1107945"/>
            <a:ext cx="4898827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RENTA DE GRUAS PARA DIVERSAS ACTIVIDADES EN LA CIUDAD DE MONCLOVA (1A ETAPA).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i="1" dirty="0" smtClean="0">
                <a:solidFill>
                  <a:srgbClr val="FF9900"/>
                </a:solidFill>
                <a:latin typeface="Arial Black" pitchFamily="34" charset="0"/>
              </a:rPr>
              <a:t>MONTO: </a:t>
            </a:r>
            <a:r>
              <a:rPr lang="es-MX" i="1" u="sng" dirty="0">
                <a:solidFill>
                  <a:srgbClr val="FF9900"/>
                </a:solidFill>
                <a:latin typeface="Arial Black" pitchFamily="34" charset="0"/>
              </a:rPr>
              <a:t> </a:t>
            </a:r>
            <a:r>
              <a:rPr lang="es-MX" i="1" u="sng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$893,200.00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i="1" dirty="0" smtClean="0">
                <a:solidFill>
                  <a:srgbClr val="FF9900"/>
                </a:solidFill>
                <a:latin typeface="Arial Black" pitchFamily="34" charset="0"/>
              </a:rPr>
              <a:t>ALCANCE: </a:t>
            </a:r>
            <a:r>
              <a:rPr lang="es-MX" sz="1600" i="1" u="sng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8,500 BENEFICIARIOS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39629" y="405325"/>
            <a:ext cx="52159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i="1" dirty="0" smtClean="0">
                <a:solidFill>
                  <a:srgbClr val="FF9900"/>
                </a:solidFill>
                <a:latin typeface="Arial Black" pitchFamily="34" charset="0"/>
              </a:rPr>
              <a:t>OBRA</a:t>
            </a:r>
            <a:r>
              <a:rPr lang="es-MX" sz="2800" i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es-MX" sz="2800" i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OP-SE-008/2022</a:t>
            </a:r>
            <a:endParaRPr lang="es-MX" sz="2800" i="1" dirty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</p:txBody>
      </p:sp>
      <p:cxnSp>
        <p:nvCxnSpPr>
          <p:cNvPr id="7" name="Conector recto 6"/>
          <p:cNvCxnSpPr/>
          <p:nvPr/>
        </p:nvCxnSpPr>
        <p:spPr>
          <a:xfrm>
            <a:off x="39629" y="948921"/>
            <a:ext cx="4636394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144899" y="5886420"/>
            <a:ext cx="3952088" cy="751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" name="1 Rectángulo"/>
          <p:cNvSpPr/>
          <p:nvPr/>
        </p:nvSpPr>
        <p:spPr>
          <a:xfrm>
            <a:off x="-68273" y="2951516"/>
            <a:ext cx="4273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FF9900"/>
                </a:solidFill>
                <a:latin typeface="Swis721 BlkCn BT" panose="020B0806030502040204" pitchFamily="34" charset="0"/>
              </a:rPr>
              <a:t>FISICO: </a:t>
            </a:r>
            <a:r>
              <a:rPr lang="es-MX" i="1" u="sng" dirty="0" smtClean="0">
                <a:solidFill>
                  <a:schemeClr val="tx2"/>
                </a:solidFill>
                <a:latin typeface="Arial Black" pitchFamily="34" charset="0"/>
              </a:rPr>
              <a:t>38%</a:t>
            </a:r>
            <a:endParaRPr lang="es-MX" i="1" u="sng" dirty="0">
              <a:solidFill>
                <a:schemeClr val="tx2"/>
              </a:solidFill>
              <a:latin typeface="Arial Black" pitchFamily="34" charset="0"/>
            </a:endParaRPr>
          </a:p>
          <a:p>
            <a:pPr algn="ctr"/>
            <a:r>
              <a:rPr lang="es-MX" i="1" dirty="0">
                <a:solidFill>
                  <a:srgbClr val="FF9900"/>
                </a:solidFill>
                <a:latin typeface="Swis721 BlkCn BT" panose="020B0806030502040204" pitchFamily="34" charset="0"/>
              </a:rPr>
              <a:t>AVANCE </a:t>
            </a:r>
            <a:r>
              <a:rPr lang="es-MX" i="1" dirty="0" smtClean="0">
                <a:solidFill>
                  <a:srgbClr val="FF9900"/>
                </a:solidFill>
                <a:latin typeface="Swis721 BlkCn BT" panose="020B0806030502040204" pitchFamily="34" charset="0"/>
              </a:rPr>
              <a:t>FINANCIERO: </a:t>
            </a:r>
            <a:r>
              <a:rPr lang="es-MX" i="1" u="sng" dirty="0" smtClean="0">
                <a:solidFill>
                  <a:schemeClr val="tx2"/>
                </a:solidFill>
                <a:latin typeface="Arial Black" pitchFamily="34" charset="0"/>
              </a:rPr>
              <a:t>36%</a:t>
            </a:r>
            <a:endParaRPr lang="es-MX" i="1" u="sng" dirty="0">
              <a:solidFill>
                <a:schemeClr val="tx2"/>
              </a:solidFill>
              <a:latin typeface="Arial Black" pitchFamily="34" charset="0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577" y="5963554"/>
            <a:ext cx="1490972" cy="590762"/>
          </a:xfrm>
          <a:prstGeom prst="rect">
            <a:avLst/>
          </a:prstGeom>
        </p:spPr>
      </p:pic>
      <p:pic>
        <p:nvPicPr>
          <p:cNvPr id="13" name="Picture 2"/>
          <p:cNvPicPr>
            <a:picLocks noChangeAspect="1"/>
          </p:cNvPicPr>
          <p:nvPr/>
        </p:nvPicPr>
        <p:blipFill rotWithShape="1">
          <a:blip r:embed="rId7"/>
          <a:srcRect l="35565" t="15236" r="4873" b="7575"/>
          <a:stretch/>
        </p:blipFill>
        <p:spPr>
          <a:xfrm>
            <a:off x="687478" y="3572103"/>
            <a:ext cx="3079258" cy="2244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906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47979</TotalTime>
  <Words>1054</Words>
  <Application>Microsoft Office PowerPoint</Application>
  <PresentationFormat>Presentación en pantalla (4:3)</PresentationFormat>
  <Paragraphs>165</Paragraphs>
  <Slides>27</Slides>
  <Notes>3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27</vt:i4>
      </vt:variant>
    </vt:vector>
  </HeadingPairs>
  <TitlesOfParts>
    <vt:vector size="33" baseType="lpstr">
      <vt:lpstr>Arial</vt:lpstr>
      <vt:lpstr>Arial Black</vt:lpstr>
      <vt:lpstr>Calibri</vt:lpstr>
      <vt:lpstr>Calibri Light</vt:lpstr>
      <vt:lpstr>Swis721 BlkCn BT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José Ballesteros</dc:creator>
  <cp:lastModifiedBy>Transparencia</cp:lastModifiedBy>
  <cp:revision>1967</cp:revision>
  <cp:lastPrinted>2014-07-22T17:09:24Z</cp:lastPrinted>
  <dcterms:created xsi:type="dcterms:W3CDTF">2014-01-02T15:38:15Z</dcterms:created>
  <dcterms:modified xsi:type="dcterms:W3CDTF">2022-07-21T17:38:01Z</dcterms:modified>
</cp:coreProperties>
</file>